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64" r:id="rId1"/>
  </p:sldMasterIdLst>
  <p:notesMasterIdLst>
    <p:notesMasterId r:id="rId20"/>
  </p:notesMasterIdLst>
  <p:handoutMasterIdLst>
    <p:handoutMasterId r:id="rId21"/>
  </p:handoutMasterIdLst>
  <p:sldIdLst>
    <p:sldId id="256" r:id="rId2"/>
    <p:sldId id="300" r:id="rId3"/>
    <p:sldId id="303" r:id="rId4"/>
    <p:sldId id="322" r:id="rId5"/>
    <p:sldId id="335" r:id="rId6"/>
    <p:sldId id="336" r:id="rId7"/>
    <p:sldId id="353" r:id="rId8"/>
    <p:sldId id="337" r:id="rId9"/>
    <p:sldId id="339" r:id="rId10"/>
    <p:sldId id="340" r:id="rId11"/>
    <p:sldId id="301" r:id="rId12"/>
    <p:sldId id="348" r:id="rId13"/>
    <p:sldId id="349" r:id="rId14"/>
    <p:sldId id="321" r:id="rId15"/>
    <p:sldId id="350" r:id="rId16"/>
    <p:sldId id="352" r:id="rId17"/>
    <p:sldId id="296" r:id="rId18"/>
    <p:sldId id="351" r:id="rId19"/>
  </p:sldIdLst>
  <p:sldSz cx="9144000" cy="6858000" type="screen4x3"/>
  <p:notesSz cx="6797675" cy="98742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1392" y="5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371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50443" y="0"/>
            <a:ext cx="2945659" cy="493713"/>
          </a:xfrm>
          <a:prstGeom prst="rect">
            <a:avLst/>
          </a:prstGeom>
        </p:spPr>
        <p:txBody>
          <a:bodyPr vert="horz" lIns="91440" tIns="45720" rIns="91440" bIns="45720" rtlCol="0"/>
          <a:lstStyle>
            <a:lvl1pPr algn="r">
              <a:defRPr sz="1200"/>
            </a:lvl1pPr>
          </a:lstStyle>
          <a:p>
            <a:fld id="{DB3ADEE1-A40A-4CF9-B60C-5EE1D8EC2B80}" type="datetimeFigureOut">
              <a:rPr lang="en-US" smtClean="0"/>
              <a:t>12/30/2020</a:t>
            </a:fld>
            <a:endParaRPr lang="en-US"/>
          </a:p>
        </p:txBody>
      </p:sp>
      <p:sp>
        <p:nvSpPr>
          <p:cNvPr id="4" name="Footer Placeholder 3"/>
          <p:cNvSpPr>
            <a:spLocks noGrp="1"/>
          </p:cNvSpPr>
          <p:nvPr>
            <p:ph type="ftr" sz="quarter" idx="2"/>
          </p:nvPr>
        </p:nvSpPr>
        <p:spPr>
          <a:xfrm>
            <a:off x="0" y="9378824"/>
            <a:ext cx="2945659" cy="49371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50443" y="9378824"/>
            <a:ext cx="2945659" cy="493713"/>
          </a:xfrm>
          <a:prstGeom prst="rect">
            <a:avLst/>
          </a:prstGeom>
        </p:spPr>
        <p:txBody>
          <a:bodyPr vert="horz" lIns="91440" tIns="45720" rIns="91440" bIns="45720" rtlCol="0" anchor="b"/>
          <a:lstStyle>
            <a:lvl1pPr algn="r">
              <a:defRPr sz="1200"/>
            </a:lvl1pPr>
          </a:lstStyle>
          <a:p>
            <a:fld id="{3486B1F7-DDCD-406B-93AC-B6D7032CD7A3}" type="slidenum">
              <a:rPr lang="en-US" smtClean="0"/>
              <a:t>‹#›</a:t>
            </a:fld>
            <a:endParaRPr lang="en-US"/>
          </a:p>
        </p:txBody>
      </p:sp>
    </p:spTree>
    <p:extLst>
      <p:ext uri="{BB962C8B-B14F-4D97-AF65-F5344CB8AC3E}">
        <p14:creationId xmlns:p14="http://schemas.microsoft.com/office/powerpoint/2010/main" val="25760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371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3" y="0"/>
            <a:ext cx="2945659" cy="493713"/>
          </a:xfrm>
          <a:prstGeom prst="rect">
            <a:avLst/>
          </a:prstGeom>
        </p:spPr>
        <p:txBody>
          <a:bodyPr vert="horz" lIns="91440" tIns="45720" rIns="91440" bIns="45720" rtlCol="0"/>
          <a:lstStyle>
            <a:lvl1pPr algn="r">
              <a:defRPr sz="1200"/>
            </a:lvl1pPr>
          </a:lstStyle>
          <a:p>
            <a:fld id="{F3E21337-90FE-459D-A365-BB554F12FD48}" type="datetimeFigureOut">
              <a:rPr lang="en-US" smtClean="0"/>
              <a:t>12/30/2020</a:t>
            </a:fld>
            <a:endParaRPr lang="en-US"/>
          </a:p>
        </p:txBody>
      </p:sp>
      <p:sp>
        <p:nvSpPr>
          <p:cNvPr id="4" name="Slide Image Placeholder 3"/>
          <p:cNvSpPr>
            <a:spLocks noGrp="1" noRot="1" noChangeAspect="1"/>
          </p:cNvSpPr>
          <p:nvPr>
            <p:ph type="sldImg" idx="2"/>
          </p:nvPr>
        </p:nvSpPr>
        <p:spPr>
          <a:xfrm>
            <a:off x="931863" y="741363"/>
            <a:ext cx="4933950" cy="37020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690269"/>
            <a:ext cx="5438140" cy="4443413"/>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8824"/>
            <a:ext cx="2945659" cy="49371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378824"/>
            <a:ext cx="2945659" cy="493713"/>
          </a:xfrm>
          <a:prstGeom prst="rect">
            <a:avLst/>
          </a:prstGeom>
        </p:spPr>
        <p:txBody>
          <a:bodyPr vert="horz" lIns="91440" tIns="45720" rIns="91440" bIns="45720" rtlCol="0" anchor="b"/>
          <a:lstStyle>
            <a:lvl1pPr algn="r">
              <a:defRPr sz="1200"/>
            </a:lvl1pPr>
          </a:lstStyle>
          <a:p>
            <a:fld id="{5973E47F-37AB-4B2A-A11D-43E53C3E8107}" type="slidenum">
              <a:rPr lang="en-US" smtClean="0"/>
              <a:t>‹#›</a:t>
            </a:fld>
            <a:endParaRPr lang="en-US"/>
          </a:p>
        </p:txBody>
      </p:sp>
    </p:spTree>
    <p:extLst>
      <p:ext uri="{BB962C8B-B14F-4D97-AF65-F5344CB8AC3E}">
        <p14:creationId xmlns:p14="http://schemas.microsoft.com/office/powerpoint/2010/main" val="36671353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R. O. SALAWU</a:t>
            </a:r>
            <a:endParaRPr lang="en-US" dirty="0"/>
          </a:p>
        </p:txBody>
      </p:sp>
      <p:sp>
        <p:nvSpPr>
          <p:cNvPr id="4" name="Slide Number Placeholder 3"/>
          <p:cNvSpPr>
            <a:spLocks noGrp="1"/>
          </p:cNvSpPr>
          <p:nvPr>
            <p:ph type="sldNum" sz="quarter" idx="10"/>
          </p:nvPr>
        </p:nvSpPr>
        <p:spPr/>
        <p:txBody>
          <a:bodyPr/>
          <a:lstStyle/>
          <a:p>
            <a:fld id="{5973E47F-37AB-4B2A-A11D-43E53C3E8107}" type="slidenum">
              <a:rPr lang="en-US" smtClean="0"/>
              <a:t>1</a:t>
            </a:fld>
            <a:endParaRPr lang="en-US"/>
          </a:p>
        </p:txBody>
      </p:sp>
    </p:spTree>
    <p:extLst>
      <p:ext uri="{BB962C8B-B14F-4D97-AF65-F5344CB8AC3E}">
        <p14:creationId xmlns:p14="http://schemas.microsoft.com/office/powerpoint/2010/main" val="24424522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solidFill>
                  <a:srgbClr val="FF0000"/>
                </a:solidFill>
              </a:rPr>
              <a:t>R. O. </a:t>
            </a:r>
            <a:r>
              <a:rPr lang="en-GB" b="1" dirty="0" err="1">
                <a:solidFill>
                  <a:srgbClr val="FF0000"/>
                </a:solidFill>
              </a:rPr>
              <a:t>Salawu</a:t>
            </a:r>
            <a:endParaRPr lang="en-US" dirty="0"/>
          </a:p>
        </p:txBody>
      </p:sp>
      <p:sp>
        <p:nvSpPr>
          <p:cNvPr id="4" name="Slide Number Placeholder 3"/>
          <p:cNvSpPr>
            <a:spLocks noGrp="1"/>
          </p:cNvSpPr>
          <p:nvPr>
            <p:ph type="sldNum" sz="quarter" idx="10"/>
          </p:nvPr>
        </p:nvSpPr>
        <p:spPr/>
        <p:txBody>
          <a:bodyPr/>
          <a:lstStyle/>
          <a:p>
            <a:fld id="{5973E47F-37AB-4B2A-A11D-43E53C3E8107}" type="slidenum">
              <a:rPr lang="en-US" smtClean="0"/>
              <a:t>10</a:t>
            </a:fld>
            <a:endParaRPr lang="en-US"/>
          </a:p>
        </p:txBody>
      </p:sp>
    </p:spTree>
    <p:extLst>
      <p:ext uri="{BB962C8B-B14F-4D97-AF65-F5344CB8AC3E}">
        <p14:creationId xmlns:p14="http://schemas.microsoft.com/office/powerpoint/2010/main" val="19940759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R. O. SALAWU</a:t>
            </a:r>
            <a:endParaRPr lang="en-US" dirty="0"/>
          </a:p>
        </p:txBody>
      </p:sp>
      <p:sp>
        <p:nvSpPr>
          <p:cNvPr id="4" name="Slide Number Placeholder 3"/>
          <p:cNvSpPr>
            <a:spLocks noGrp="1"/>
          </p:cNvSpPr>
          <p:nvPr>
            <p:ph type="sldNum" sz="quarter" idx="10"/>
          </p:nvPr>
        </p:nvSpPr>
        <p:spPr/>
        <p:txBody>
          <a:bodyPr/>
          <a:lstStyle/>
          <a:p>
            <a:fld id="{5973E47F-37AB-4B2A-A11D-43E53C3E8107}" type="slidenum">
              <a:rPr lang="en-US" smtClean="0"/>
              <a:t>11</a:t>
            </a:fld>
            <a:endParaRPr lang="en-US"/>
          </a:p>
        </p:txBody>
      </p:sp>
    </p:spTree>
    <p:extLst>
      <p:ext uri="{BB962C8B-B14F-4D97-AF65-F5344CB8AC3E}">
        <p14:creationId xmlns:p14="http://schemas.microsoft.com/office/powerpoint/2010/main" val="23643783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R. O. SALAWU</a:t>
            </a:r>
            <a:endParaRPr lang="en-US" dirty="0"/>
          </a:p>
        </p:txBody>
      </p:sp>
      <p:sp>
        <p:nvSpPr>
          <p:cNvPr id="4" name="Slide Number Placeholder 3"/>
          <p:cNvSpPr>
            <a:spLocks noGrp="1"/>
          </p:cNvSpPr>
          <p:nvPr>
            <p:ph type="sldNum" sz="quarter" idx="10"/>
          </p:nvPr>
        </p:nvSpPr>
        <p:spPr/>
        <p:txBody>
          <a:bodyPr/>
          <a:lstStyle/>
          <a:p>
            <a:fld id="{5973E47F-37AB-4B2A-A11D-43E53C3E8107}" type="slidenum">
              <a:rPr lang="en-US" smtClean="0"/>
              <a:t>12</a:t>
            </a:fld>
            <a:endParaRPr lang="en-US"/>
          </a:p>
        </p:txBody>
      </p:sp>
    </p:spTree>
    <p:extLst>
      <p:ext uri="{BB962C8B-B14F-4D97-AF65-F5344CB8AC3E}">
        <p14:creationId xmlns:p14="http://schemas.microsoft.com/office/powerpoint/2010/main" val="236437837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R. O. SALAWU</a:t>
            </a:r>
            <a:endParaRPr lang="en-US" dirty="0"/>
          </a:p>
        </p:txBody>
      </p:sp>
      <p:sp>
        <p:nvSpPr>
          <p:cNvPr id="4" name="Slide Number Placeholder 3"/>
          <p:cNvSpPr>
            <a:spLocks noGrp="1"/>
          </p:cNvSpPr>
          <p:nvPr>
            <p:ph type="sldNum" sz="quarter" idx="10"/>
          </p:nvPr>
        </p:nvSpPr>
        <p:spPr/>
        <p:txBody>
          <a:bodyPr/>
          <a:lstStyle/>
          <a:p>
            <a:fld id="{5973E47F-37AB-4B2A-A11D-43E53C3E8107}" type="slidenum">
              <a:rPr lang="en-US" smtClean="0"/>
              <a:t>13</a:t>
            </a:fld>
            <a:endParaRPr lang="en-US"/>
          </a:p>
        </p:txBody>
      </p:sp>
    </p:spTree>
    <p:extLst>
      <p:ext uri="{BB962C8B-B14F-4D97-AF65-F5344CB8AC3E}">
        <p14:creationId xmlns:p14="http://schemas.microsoft.com/office/powerpoint/2010/main" val="236437837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solidFill>
                  <a:srgbClr val="FF0000"/>
                </a:solidFill>
              </a:rPr>
              <a:t>R. O. </a:t>
            </a:r>
            <a:r>
              <a:rPr lang="en-GB" b="1" dirty="0" err="1">
                <a:solidFill>
                  <a:srgbClr val="FF0000"/>
                </a:solidFill>
              </a:rPr>
              <a:t>Salawu</a:t>
            </a:r>
            <a:endParaRPr lang="en-US" dirty="0"/>
          </a:p>
        </p:txBody>
      </p:sp>
      <p:sp>
        <p:nvSpPr>
          <p:cNvPr id="4" name="Slide Number Placeholder 3"/>
          <p:cNvSpPr>
            <a:spLocks noGrp="1"/>
          </p:cNvSpPr>
          <p:nvPr>
            <p:ph type="sldNum" sz="quarter" idx="10"/>
          </p:nvPr>
        </p:nvSpPr>
        <p:spPr/>
        <p:txBody>
          <a:bodyPr/>
          <a:lstStyle/>
          <a:p>
            <a:fld id="{5973E47F-37AB-4B2A-A11D-43E53C3E8107}" type="slidenum">
              <a:rPr lang="en-US" smtClean="0"/>
              <a:t>14</a:t>
            </a:fld>
            <a:endParaRPr lang="en-US"/>
          </a:p>
        </p:txBody>
      </p:sp>
    </p:spTree>
    <p:extLst>
      <p:ext uri="{BB962C8B-B14F-4D97-AF65-F5344CB8AC3E}">
        <p14:creationId xmlns:p14="http://schemas.microsoft.com/office/powerpoint/2010/main" val="31779953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solidFill>
                  <a:srgbClr val="FF0000"/>
                </a:solidFill>
              </a:rPr>
              <a:t>R. O. </a:t>
            </a:r>
            <a:r>
              <a:rPr lang="en-GB" b="1" dirty="0" err="1">
                <a:solidFill>
                  <a:srgbClr val="FF0000"/>
                </a:solidFill>
              </a:rPr>
              <a:t>Salawu</a:t>
            </a:r>
            <a:endParaRPr lang="en-US" dirty="0"/>
          </a:p>
        </p:txBody>
      </p:sp>
      <p:sp>
        <p:nvSpPr>
          <p:cNvPr id="4" name="Slide Number Placeholder 3"/>
          <p:cNvSpPr>
            <a:spLocks noGrp="1"/>
          </p:cNvSpPr>
          <p:nvPr>
            <p:ph type="sldNum" sz="quarter" idx="10"/>
          </p:nvPr>
        </p:nvSpPr>
        <p:spPr/>
        <p:txBody>
          <a:bodyPr/>
          <a:lstStyle/>
          <a:p>
            <a:fld id="{5973E47F-37AB-4B2A-A11D-43E53C3E8107}" type="slidenum">
              <a:rPr lang="en-US" smtClean="0"/>
              <a:t>15</a:t>
            </a:fld>
            <a:endParaRPr lang="en-US"/>
          </a:p>
        </p:txBody>
      </p:sp>
    </p:spTree>
    <p:extLst>
      <p:ext uri="{BB962C8B-B14F-4D97-AF65-F5344CB8AC3E}">
        <p14:creationId xmlns:p14="http://schemas.microsoft.com/office/powerpoint/2010/main" val="243283849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b="1" dirty="0">
                <a:solidFill>
                  <a:srgbClr val="FF0000"/>
                </a:solidFill>
              </a:rPr>
              <a:t>R. O. </a:t>
            </a:r>
            <a:r>
              <a:rPr lang="en-GB" b="1" dirty="0" err="1">
                <a:solidFill>
                  <a:srgbClr val="FF0000"/>
                </a:solidFill>
              </a:rPr>
              <a:t>Salawu</a:t>
            </a:r>
            <a:endParaRPr lang="en-GB" dirty="0"/>
          </a:p>
          <a:p>
            <a:endParaRPr lang="en-US" dirty="0"/>
          </a:p>
        </p:txBody>
      </p:sp>
      <p:sp>
        <p:nvSpPr>
          <p:cNvPr id="4" name="Slide Number Placeholder 3"/>
          <p:cNvSpPr>
            <a:spLocks noGrp="1"/>
          </p:cNvSpPr>
          <p:nvPr>
            <p:ph type="sldNum" sz="quarter" idx="10"/>
          </p:nvPr>
        </p:nvSpPr>
        <p:spPr/>
        <p:txBody>
          <a:bodyPr/>
          <a:lstStyle/>
          <a:p>
            <a:pPr>
              <a:defRPr/>
            </a:pPr>
            <a:fld id="{105FF125-3EB4-47F8-B919-E952DC85EAA6}" type="slidenum">
              <a:rPr lang="en-US" smtClean="0"/>
              <a:pPr>
                <a:defRPr/>
              </a:pPr>
              <a:t>16</a:t>
            </a:fld>
            <a:endParaRPr lang="en-US"/>
          </a:p>
        </p:txBody>
      </p:sp>
    </p:spTree>
    <p:extLst>
      <p:ext uri="{BB962C8B-B14F-4D97-AF65-F5344CB8AC3E}">
        <p14:creationId xmlns:p14="http://schemas.microsoft.com/office/powerpoint/2010/main" val="326279974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R. O. SALAWU</a:t>
            </a:r>
            <a:endParaRPr lang="en-US" dirty="0"/>
          </a:p>
        </p:txBody>
      </p:sp>
      <p:sp>
        <p:nvSpPr>
          <p:cNvPr id="4" name="Slide Number Placeholder 3"/>
          <p:cNvSpPr>
            <a:spLocks noGrp="1"/>
          </p:cNvSpPr>
          <p:nvPr>
            <p:ph type="sldNum" sz="quarter" idx="10"/>
          </p:nvPr>
        </p:nvSpPr>
        <p:spPr/>
        <p:txBody>
          <a:bodyPr/>
          <a:lstStyle/>
          <a:p>
            <a:fld id="{5973E47F-37AB-4B2A-A11D-43E53C3E8107}" type="slidenum">
              <a:rPr lang="en-US" smtClean="0"/>
              <a:t>17</a:t>
            </a:fld>
            <a:endParaRPr lang="en-US"/>
          </a:p>
        </p:txBody>
      </p:sp>
    </p:spTree>
    <p:extLst>
      <p:ext uri="{BB962C8B-B14F-4D97-AF65-F5344CB8AC3E}">
        <p14:creationId xmlns:p14="http://schemas.microsoft.com/office/powerpoint/2010/main" val="236437837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b="1" dirty="0"/>
              <a:t>R. O. SALAWU</a:t>
            </a:r>
            <a:endParaRPr lang="en-US" dirty="0"/>
          </a:p>
          <a:p>
            <a:endParaRPr lang="en-US" dirty="0"/>
          </a:p>
        </p:txBody>
      </p:sp>
      <p:sp>
        <p:nvSpPr>
          <p:cNvPr id="4" name="Slide Number Placeholder 3"/>
          <p:cNvSpPr>
            <a:spLocks noGrp="1"/>
          </p:cNvSpPr>
          <p:nvPr>
            <p:ph type="sldNum" sz="quarter" idx="10"/>
          </p:nvPr>
        </p:nvSpPr>
        <p:spPr/>
        <p:txBody>
          <a:bodyPr/>
          <a:lstStyle/>
          <a:p>
            <a:fld id="{5973E47F-37AB-4B2A-A11D-43E53C3E8107}" type="slidenum">
              <a:rPr lang="en-US" smtClean="0"/>
              <a:t>18</a:t>
            </a:fld>
            <a:endParaRPr lang="en-US"/>
          </a:p>
        </p:txBody>
      </p:sp>
    </p:spTree>
    <p:extLst>
      <p:ext uri="{BB962C8B-B14F-4D97-AF65-F5344CB8AC3E}">
        <p14:creationId xmlns:p14="http://schemas.microsoft.com/office/powerpoint/2010/main" val="30841807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R. O. SALAWU</a:t>
            </a:r>
            <a:endParaRPr lang="en-US" dirty="0"/>
          </a:p>
        </p:txBody>
      </p:sp>
      <p:sp>
        <p:nvSpPr>
          <p:cNvPr id="4" name="Slide Number Placeholder 3"/>
          <p:cNvSpPr>
            <a:spLocks noGrp="1"/>
          </p:cNvSpPr>
          <p:nvPr>
            <p:ph type="sldNum" sz="quarter" idx="10"/>
          </p:nvPr>
        </p:nvSpPr>
        <p:spPr/>
        <p:txBody>
          <a:bodyPr/>
          <a:lstStyle/>
          <a:p>
            <a:fld id="{5973E47F-37AB-4B2A-A11D-43E53C3E8107}" type="slidenum">
              <a:rPr lang="en-US" smtClean="0"/>
              <a:t>2</a:t>
            </a:fld>
            <a:endParaRPr lang="en-US"/>
          </a:p>
        </p:txBody>
      </p:sp>
    </p:spTree>
    <p:extLst>
      <p:ext uri="{BB962C8B-B14F-4D97-AF65-F5344CB8AC3E}">
        <p14:creationId xmlns:p14="http://schemas.microsoft.com/office/powerpoint/2010/main" val="40966802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R. O. SALAWU</a:t>
            </a:r>
            <a:endParaRPr lang="en-US" dirty="0"/>
          </a:p>
        </p:txBody>
      </p:sp>
      <p:sp>
        <p:nvSpPr>
          <p:cNvPr id="4" name="Slide Number Placeholder 3"/>
          <p:cNvSpPr>
            <a:spLocks noGrp="1"/>
          </p:cNvSpPr>
          <p:nvPr>
            <p:ph type="sldNum" sz="quarter" idx="10"/>
          </p:nvPr>
        </p:nvSpPr>
        <p:spPr/>
        <p:txBody>
          <a:bodyPr/>
          <a:lstStyle/>
          <a:p>
            <a:fld id="{5973E47F-37AB-4B2A-A11D-43E53C3E8107}" type="slidenum">
              <a:rPr lang="en-US" smtClean="0"/>
              <a:t>3</a:t>
            </a:fld>
            <a:endParaRPr lang="en-US"/>
          </a:p>
        </p:txBody>
      </p:sp>
    </p:spTree>
    <p:extLst>
      <p:ext uri="{BB962C8B-B14F-4D97-AF65-F5344CB8AC3E}">
        <p14:creationId xmlns:p14="http://schemas.microsoft.com/office/powerpoint/2010/main" val="23643783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R. O. SALAWU</a:t>
            </a:r>
            <a:endParaRPr lang="en-US" dirty="0"/>
          </a:p>
        </p:txBody>
      </p:sp>
      <p:sp>
        <p:nvSpPr>
          <p:cNvPr id="4" name="Slide Number Placeholder 3"/>
          <p:cNvSpPr>
            <a:spLocks noGrp="1"/>
          </p:cNvSpPr>
          <p:nvPr>
            <p:ph type="sldNum" sz="quarter" idx="10"/>
          </p:nvPr>
        </p:nvSpPr>
        <p:spPr/>
        <p:txBody>
          <a:bodyPr/>
          <a:lstStyle/>
          <a:p>
            <a:fld id="{5973E47F-37AB-4B2A-A11D-43E53C3E8107}" type="slidenum">
              <a:rPr lang="en-US" smtClean="0"/>
              <a:t>4</a:t>
            </a:fld>
            <a:endParaRPr lang="en-US"/>
          </a:p>
        </p:txBody>
      </p:sp>
    </p:spTree>
    <p:extLst>
      <p:ext uri="{BB962C8B-B14F-4D97-AF65-F5344CB8AC3E}">
        <p14:creationId xmlns:p14="http://schemas.microsoft.com/office/powerpoint/2010/main" val="23643783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solidFill>
                  <a:srgbClr val="FF0000"/>
                </a:solidFill>
              </a:rPr>
              <a:t>R. O. </a:t>
            </a:r>
            <a:r>
              <a:rPr lang="en-GB" b="1" dirty="0" err="1">
                <a:solidFill>
                  <a:srgbClr val="FF0000"/>
                </a:solidFill>
              </a:rPr>
              <a:t>Salawu</a:t>
            </a:r>
            <a:endParaRPr lang="en-US" dirty="0"/>
          </a:p>
        </p:txBody>
      </p:sp>
      <p:sp>
        <p:nvSpPr>
          <p:cNvPr id="4" name="Slide Number Placeholder 3"/>
          <p:cNvSpPr>
            <a:spLocks noGrp="1"/>
          </p:cNvSpPr>
          <p:nvPr>
            <p:ph type="sldNum" sz="quarter" idx="10"/>
          </p:nvPr>
        </p:nvSpPr>
        <p:spPr/>
        <p:txBody>
          <a:bodyPr/>
          <a:lstStyle/>
          <a:p>
            <a:fld id="{5973E47F-37AB-4B2A-A11D-43E53C3E8107}" type="slidenum">
              <a:rPr lang="en-US" smtClean="0"/>
              <a:t>5</a:t>
            </a:fld>
            <a:endParaRPr lang="en-US"/>
          </a:p>
        </p:txBody>
      </p:sp>
    </p:spTree>
    <p:extLst>
      <p:ext uri="{BB962C8B-B14F-4D97-AF65-F5344CB8AC3E}">
        <p14:creationId xmlns:p14="http://schemas.microsoft.com/office/powerpoint/2010/main" val="4174802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solidFill>
                  <a:srgbClr val="FF0000"/>
                </a:solidFill>
              </a:rPr>
              <a:t>R. O. </a:t>
            </a:r>
            <a:r>
              <a:rPr lang="en-GB" b="1" dirty="0" err="1">
                <a:solidFill>
                  <a:srgbClr val="FF0000"/>
                </a:solidFill>
              </a:rPr>
              <a:t>Salawu</a:t>
            </a:r>
            <a:endParaRPr lang="en-US" dirty="0"/>
          </a:p>
        </p:txBody>
      </p:sp>
      <p:sp>
        <p:nvSpPr>
          <p:cNvPr id="4" name="Slide Number Placeholder 3"/>
          <p:cNvSpPr>
            <a:spLocks noGrp="1"/>
          </p:cNvSpPr>
          <p:nvPr>
            <p:ph type="sldNum" sz="quarter" idx="10"/>
          </p:nvPr>
        </p:nvSpPr>
        <p:spPr/>
        <p:txBody>
          <a:bodyPr/>
          <a:lstStyle/>
          <a:p>
            <a:fld id="{5973E47F-37AB-4B2A-A11D-43E53C3E8107}" type="slidenum">
              <a:rPr lang="en-US" smtClean="0"/>
              <a:t>6</a:t>
            </a:fld>
            <a:endParaRPr lang="en-US"/>
          </a:p>
        </p:txBody>
      </p:sp>
    </p:spTree>
    <p:extLst>
      <p:ext uri="{BB962C8B-B14F-4D97-AF65-F5344CB8AC3E}">
        <p14:creationId xmlns:p14="http://schemas.microsoft.com/office/powerpoint/2010/main" val="18828320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solidFill>
                  <a:srgbClr val="FF0000"/>
                </a:solidFill>
              </a:rPr>
              <a:t>R. O. </a:t>
            </a:r>
            <a:r>
              <a:rPr lang="en-GB" b="1" dirty="0" err="1">
                <a:solidFill>
                  <a:srgbClr val="FF0000"/>
                </a:solidFill>
              </a:rPr>
              <a:t>Salawu</a:t>
            </a:r>
            <a:endParaRPr lang="en-US" dirty="0"/>
          </a:p>
        </p:txBody>
      </p:sp>
      <p:sp>
        <p:nvSpPr>
          <p:cNvPr id="4" name="Slide Number Placeholder 3"/>
          <p:cNvSpPr>
            <a:spLocks noGrp="1"/>
          </p:cNvSpPr>
          <p:nvPr>
            <p:ph type="sldNum" sz="quarter" idx="10"/>
          </p:nvPr>
        </p:nvSpPr>
        <p:spPr/>
        <p:txBody>
          <a:bodyPr/>
          <a:lstStyle/>
          <a:p>
            <a:fld id="{5973E47F-37AB-4B2A-A11D-43E53C3E8107}" type="slidenum">
              <a:rPr lang="en-US" smtClean="0"/>
              <a:t>7</a:t>
            </a:fld>
            <a:endParaRPr lang="en-US"/>
          </a:p>
        </p:txBody>
      </p:sp>
    </p:spTree>
    <p:extLst>
      <p:ext uri="{BB962C8B-B14F-4D97-AF65-F5344CB8AC3E}">
        <p14:creationId xmlns:p14="http://schemas.microsoft.com/office/powerpoint/2010/main" val="18828320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solidFill>
                  <a:srgbClr val="FF0000"/>
                </a:solidFill>
              </a:rPr>
              <a:t>R. O. </a:t>
            </a:r>
            <a:r>
              <a:rPr lang="en-GB" b="1" dirty="0" err="1">
                <a:solidFill>
                  <a:srgbClr val="FF0000"/>
                </a:solidFill>
              </a:rPr>
              <a:t>Salawu</a:t>
            </a:r>
            <a:endParaRPr lang="en-US" dirty="0"/>
          </a:p>
        </p:txBody>
      </p:sp>
      <p:sp>
        <p:nvSpPr>
          <p:cNvPr id="4" name="Slide Number Placeholder 3"/>
          <p:cNvSpPr>
            <a:spLocks noGrp="1"/>
          </p:cNvSpPr>
          <p:nvPr>
            <p:ph type="sldNum" sz="quarter" idx="10"/>
          </p:nvPr>
        </p:nvSpPr>
        <p:spPr/>
        <p:txBody>
          <a:bodyPr/>
          <a:lstStyle/>
          <a:p>
            <a:fld id="{5973E47F-37AB-4B2A-A11D-43E53C3E8107}" type="slidenum">
              <a:rPr lang="en-US" smtClean="0"/>
              <a:t>8</a:t>
            </a:fld>
            <a:endParaRPr lang="en-US"/>
          </a:p>
        </p:txBody>
      </p:sp>
    </p:spTree>
    <p:extLst>
      <p:ext uri="{BB962C8B-B14F-4D97-AF65-F5344CB8AC3E}">
        <p14:creationId xmlns:p14="http://schemas.microsoft.com/office/powerpoint/2010/main" val="40145807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solidFill>
                  <a:srgbClr val="FF0000"/>
                </a:solidFill>
              </a:rPr>
              <a:t>R. O. </a:t>
            </a:r>
            <a:r>
              <a:rPr lang="en-GB" b="1" dirty="0" err="1">
                <a:solidFill>
                  <a:srgbClr val="FF0000"/>
                </a:solidFill>
              </a:rPr>
              <a:t>Salawu</a:t>
            </a:r>
            <a:endParaRPr lang="en-US" dirty="0"/>
          </a:p>
        </p:txBody>
      </p:sp>
      <p:sp>
        <p:nvSpPr>
          <p:cNvPr id="4" name="Slide Number Placeholder 3"/>
          <p:cNvSpPr>
            <a:spLocks noGrp="1"/>
          </p:cNvSpPr>
          <p:nvPr>
            <p:ph type="sldNum" sz="quarter" idx="10"/>
          </p:nvPr>
        </p:nvSpPr>
        <p:spPr/>
        <p:txBody>
          <a:bodyPr/>
          <a:lstStyle/>
          <a:p>
            <a:fld id="{5973E47F-37AB-4B2A-A11D-43E53C3E8107}" type="slidenum">
              <a:rPr lang="en-US" smtClean="0"/>
              <a:t>9</a:t>
            </a:fld>
            <a:endParaRPr lang="en-US"/>
          </a:p>
        </p:txBody>
      </p:sp>
    </p:spTree>
    <p:extLst>
      <p:ext uri="{BB962C8B-B14F-4D97-AF65-F5344CB8AC3E}">
        <p14:creationId xmlns:p14="http://schemas.microsoft.com/office/powerpoint/2010/main" val="35847857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a:t>Click to edit Master title style</a:t>
            </a:r>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bwMode="auto">
          <a:xfrm rot="5400000">
            <a:off x="7764621" y="1174097"/>
            <a:ext cx="2286000" cy="381000"/>
          </a:xfrm>
        </p:spPr>
        <p:txBody>
          <a:bodyPr/>
          <a:lstStyle/>
          <a:p>
            <a:fld id="{ED89C582-2697-42AE-9D99-5DD147EB900B}" type="datetimeFigureOut">
              <a:rPr lang="en-US" smtClean="0"/>
              <a:t>12/30/2020</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A98F4D53-7155-4599-AA1A-17111ADA10E3}"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ED89C582-2697-42AE-9D99-5DD147EB900B}" type="datetimeFigureOut">
              <a:rPr lang="en-US" smtClean="0"/>
              <a:t>12/30/2020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8F4D53-7155-4599-AA1A-17111ADA10E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ED89C582-2697-42AE-9D99-5DD147EB900B}" type="datetimeFigureOut">
              <a:rPr lang="en-US" smtClean="0"/>
              <a:t>12/30/2020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8F4D53-7155-4599-AA1A-17111ADA10E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4"/>
          </p:nvPr>
        </p:nvSpPr>
        <p:spPr/>
        <p:txBody>
          <a:bodyPr rtlCol="0"/>
          <a:lstStyle/>
          <a:p>
            <a:fld id="{ED89C582-2697-42AE-9D99-5DD147EB900B}" type="datetimeFigureOut">
              <a:rPr lang="en-US" smtClean="0"/>
              <a:t>12/30/2020</a:t>
            </a:fld>
            <a:endParaRPr lang="en-US"/>
          </a:p>
        </p:txBody>
      </p:sp>
      <p:sp>
        <p:nvSpPr>
          <p:cNvPr id="9" name="Slide Number Placeholder 8"/>
          <p:cNvSpPr>
            <a:spLocks noGrp="1"/>
          </p:cNvSpPr>
          <p:nvPr>
            <p:ph type="sldNum" sz="quarter" idx="15"/>
          </p:nvPr>
        </p:nvSpPr>
        <p:spPr/>
        <p:txBody>
          <a:bodyPr rtlCol="0"/>
          <a:lstStyle/>
          <a:p>
            <a:fld id="{A98F4D53-7155-4599-AA1A-17111ADA10E3}" type="slidenum">
              <a:rPr lang="en-US" smtClean="0"/>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a:t>Click to edit Master title style</a:t>
            </a:r>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ED89C582-2697-42AE-9D99-5DD147EB900B}" type="datetimeFigureOut">
              <a:rPr lang="en-US" smtClean="0"/>
              <a:t>12/30/2020</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A98F4D53-7155-4599-AA1A-17111ADA10E3}"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ED89C582-2697-42AE-9D99-5DD147EB900B}" type="datetimeFigureOut">
              <a:rPr lang="en-US" smtClean="0"/>
              <a:t>12/30/2020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8F4D53-7155-4599-AA1A-17111ADA10E3}" type="slidenum">
              <a:rPr lang="en-US" smtClean="0"/>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a:t>Click to edit Master title style</a:t>
            </a:r>
          </a:p>
        </p:txBody>
      </p:sp>
      <p:sp>
        <p:nvSpPr>
          <p:cNvPr id="7" name="Date Placeholder 6"/>
          <p:cNvSpPr>
            <a:spLocks noGrp="1"/>
          </p:cNvSpPr>
          <p:nvPr>
            <p:ph type="dt" sz="half" idx="10"/>
          </p:nvPr>
        </p:nvSpPr>
        <p:spPr/>
        <p:txBody>
          <a:bodyPr/>
          <a:lstStyle/>
          <a:p>
            <a:fld id="{ED89C582-2697-42AE-9D99-5DD147EB900B}" type="datetimeFigureOut">
              <a:rPr lang="en-US" smtClean="0"/>
              <a:t>12/30/2020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98F4D53-7155-4599-AA1A-17111ADA10E3}" type="slidenum">
              <a:rPr lang="en-US" smtClean="0"/>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6" name="Date Placeholder 5"/>
          <p:cNvSpPr>
            <a:spLocks noGrp="1"/>
          </p:cNvSpPr>
          <p:nvPr>
            <p:ph type="dt" sz="half" idx="10"/>
          </p:nvPr>
        </p:nvSpPr>
        <p:spPr/>
        <p:txBody>
          <a:bodyPr rtlCol="0"/>
          <a:lstStyle/>
          <a:p>
            <a:fld id="{ED89C582-2697-42AE-9D99-5DD147EB900B}" type="datetimeFigureOut">
              <a:rPr lang="en-US" smtClean="0"/>
              <a:t>12/30/2020</a:t>
            </a:fld>
            <a:endParaRPr lang="en-US"/>
          </a:p>
        </p:txBody>
      </p:sp>
      <p:sp>
        <p:nvSpPr>
          <p:cNvPr id="7" name="Slide Number Placeholder 6"/>
          <p:cNvSpPr>
            <a:spLocks noGrp="1"/>
          </p:cNvSpPr>
          <p:nvPr>
            <p:ph type="sldNum" sz="quarter" idx="11"/>
          </p:nvPr>
        </p:nvSpPr>
        <p:spPr/>
        <p:txBody>
          <a:bodyPr rtlCol="0"/>
          <a:lstStyle/>
          <a:p>
            <a:fld id="{A98F4D53-7155-4599-AA1A-17111ADA10E3}" type="slidenum">
              <a:rPr lang="en-US" smtClean="0"/>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89C582-2697-42AE-9D99-5DD147EB900B}" type="datetimeFigureOut">
              <a:rPr lang="en-US" smtClean="0"/>
              <a:t>12/30/2020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98F4D53-7155-4599-AA1A-17111ADA10E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a:t>Click to edit Master title style</a:t>
            </a:r>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1" name="Date Placeholder 20"/>
          <p:cNvSpPr>
            <a:spLocks noGrp="1"/>
          </p:cNvSpPr>
          <p:nvPr>
            <p:ph type="dt" sz="half" idx="14"/>
          </p:nvPr>
        </p:nvSpPr>
        <p:spPr/>
        <p:txBody>
          <a:bodyPr rtlCol="0"/>
          <a:lstStyle/>
          <a:p>
            <a:fld id="{ED89C582-2697-42AE-9D99-5DD147EB900B}" type="datetimeFigureOut">
              <a:rPr lang="en-US" smtClean="0"/>
              <a:t>12/30/2020</a:t>
            </a:fld>
            <a:endParaRPr lang="en-US"/>
          </a:p>
        </p:txBody>
      </p:sp>
      <p:sp>
        <p:nvSpPr>
          <p:cNvPr id="22" name="Slide Number Placeholder 21"/>
          <p:cNvSpPr>
            <a:spLocks noGrp="1"/>
          </p:cNvSpPr>
          <p:nvPr>
            <p:ph type="sldNum" sz="quarter" idx="15"/>
          </p:nvPr>
        </p:nvSpPr>
        <p:spPr/>
        <p:txBody>
          <a:bodyPr rtlCol="0"/>
          <a:lstStyle/>
          <a:p>
            <a:fld id="{A98F4D53-7155-4599-AA1A-17111ADA10E3}" type="slidenum">
              <a:rPr lang="en-US" smtClean="0"/>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a:t>Click to edit Master title style</a:t>
            </a:r>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ED89C582-2697-42AE-9D99-5DD147EB900B}" type="datetimeFigureOut">
              <a:rPr lang="en-US" smtClean="0"/>
              <a:t>12/30/2020</a:t>
            </a:fld>
            <a:endParaRPr lang="en-US"/>
          </a:p>
        </p:txBody>
      </p:sp>
      <p:sp>
        <p:nvSpPr>
          <p:cNvPr id="18" name="Slide Number Placeholder 17"/>
          <p:cNvSpPr>
            <a:spLocks noGrp="1"/>
          </p:cNvSpPr>
          <p:nvPr>
            <p:ph type="sldNum" sz="quarter" idx="11"/>
          </p:nvPr>
        </p:nvSpPr>
        <p:spPr/>
        <p:txBody>
          <a:bodyPr rtlCol="0"/>
          <a:lstStyle/>
          <a:p>
            <a:fld id="{A98F4D53-7155-4599-AA1A-17111ADA10E3}" type="slidenum">
              <a:rPr lang="en-US" smtClean="0"/>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ED89C582-2697-42AE-9D99-5DD147EB900B}" type="datetimeFigureOut">
              <a:rPr lang="en-US" smtClean="0"/>
              <a:t>12/30/2020</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A98F4D53-7155-4599-AA1A-17111ADA10E3}"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4165" r:id="rId1"/>
    <p:sldLayoutId id="2147484166" r:id="rId2"/>
    <p:sldLayoutId id="2147484167" r:id="rId3"/>
    <p:sldLayoutId id="2147484168" r:id="rId4"/>
    <p:sldLayoutId id="2147484169" r:id="rId5"/>
    <p:sldLayoutId id="2147484170" r:id="rId6"/>
    <p:sldLayoutId id="2147484171" r:id="rId7"/>
    <p:sldLayoutId id="2147484172" r:id="rId8"/>
    <p:sldLayoutId id="2147484173" r:id="rId9"/>
    <p:sldLayoutId id="2147484174" r:id="rId10"/>
    <p:sldLayoutId id="2147484175"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63688" y="116632"/>
            <a:ext cx="7272808" cy="3672408"/>
          </a:xfrm>
        </p:spPr>
        <p:txBody>
          <a:bodyPr>
            <a:noAutofit/>
          </a:bodyPr>
          <a:lstStyle/>
          <a:p>
            <a:pPr algn="ctr"/>
            <a:r>
              <a:rPr lang="en-GB" sz="5400" dirty="0">
                <a:latin typeface="Algerian" pitchFamily="82" charset="0"/>
              </a:rPr>
              <a:t>PROPOSAL  WRITING, RESEARCH WRITING AND PAPER PRESENTATION</a:t>
            </a:r>
            <a:endParaRPr lang="en-US" sz="5400" dirty="0">
              <a:latin typeface="Algerian" pitchFamily="82" charset="0"/>
            </a:endParaRPr>
          </a:p>
        </p:txBody>
      </p:sp>
      <p:sp>
        <p:nvSpPr>
          <p:cNvPr id="3" name="Subtitle 2"/>
          <p:cNvSpPr>
            <a:spLocks noGrp="1"/>
          </p:cNvSpPr>
          <p:nvPr>
            <p:ph type="subTitle" idx="1"/>
          </p:nvPr>
        </p:nvSpPr>
        <p:spPr>
          <a:xfrm>
            <a:off x="1907704" y="5373216"/>
            <a:ext cx="6460232" cy="1299592"/>
          </a:xfrm>
        </p:spPr>
        <p:txBody>
          <a:bodyPr>
            <a:noAutofit/>
          </a:bodyPr>
          <a:lstStyle/>
          <a:p>
            <a:pPr>
              <a:spcBef>
                <a:spcPts val="0"/>
              </a:spcBef>
            </a:pPr>
            <a:r>
              <a:rPr lang="en-GB" sz="2500" dirty="0">
                <a:solidFill>
                  <a:srgbClr val="0070C0"/>
                </a:solidFill>
              </a:rPr>
              <a:t>Prof. R. O. </a:t>
            </a:r>
            <a:r>
              <a:rPr lang="en-GB" sz="2500" dirty="0" err="1">
                <a:solidFill>
                  <a:srgbClr val="0070C0"/>
                </a:solidFill>
              </a:rPr>
              <a:t>Salawu</a:t>
            </a:r>
            <a:r>
              <a:rPr lang="en-GB" sz="2500" dirty="0">
                <a:solidFill>
                  <a:srgbClr val="0070C0"/>
                </a:solidFill>
              </a:rPr>
              <a:t> (PhD, FCA, FCTI)</a:t>
            </a:r>
          </a:p>
          <a:p>
            <a:pPr>
              <a:spcBef>
                <a:spcPts val="0"/>
              </a:spcBef>
            </a:pPr>
            <a:r>
              <a:rPr lang="en-GB" sz="2500" dirty="0" err="1">
                <a:solidFill>
                  <a:srgbClr val="0070C0"/>
                </a:solidFill>
              </a:rPr>
              <a:t>Obafemi</a:t>
            </a:r>
            <a:r>
              <a:rPr lang="en-GB" sz="2500" dirty="0">
                <a:solidFill>
                  <a:srgbClr val="0070C0"/>
                </a:solidFill>
              </a:rPr>
              <a:t> </a:t>
            </a:r>
            <a:r>
              <a:rPr lang="en-GB" sz="2500" dirty="0" err="1">
                <a:solidFill>
                  <a:srgbClr val="0070C0"/>
                </a:solidFill>
              </a:rPr>
              <a:t>Awolowo</a:t>
            </a:r>
            <a:r>
              <a:rPr lang="en-GB" sz="2500" dirty="0">
                <a:solidFill>
                  <a:srgbClr val="0070C0"/>
                </a:solidFill>
              </a:rPr>
              <a:t> University, Ile-Ife, Nigeria. Email: </a:t>
            </a:r>
            <a:r>
              <a:rPr lang="en-GB" sz="2300" dirty="0">
                <a:solidFill>
                  <a:srgbClr val="0070C0"/>
                </a:solidFill>
              </a:rPr>
              <a:t>osalawu02@yahoo.co.uk</a:t>
            </a:r>
            <a:endParaRPr lang="en-US" sz="2300" dirty="0">
              <a:solidFill>
                <a:srgbClr val="0070C0"/>
              </a:solidFill>
            </a:endParaRPr>
          </a:p>
        </p:txBody>
      </p:sp>
      <p:sp>
        <p:nvSpPr>
          <p:cNvPr id="4" name="Subtitle 2"/>
          <p:cNvSpPr txBox="1">
            <a:spLocks/>
          </p:cNvSpPr>
          <p:nvPr/>
        </p:nvSpPr>
        <p:spPr>
          <a:xfrm>
            <a:off x="1763688" y="4009732"/>
            <a:ext cx="7272808" cy="1363484"/>
          </a:xfrm>
          <a:prstGeom prst="rect">
            <a:avLst/>
          </a:prstGeom>
        </p:spPr>
        <p:txBody>
          <a:bodyPr vert="horz">
            <a:noAutofit/>
          </a:bodyPr>
          <a:lstStyle>
            <a:lvl1pPr marL="0" indent="0" algn="l" rtl="0" eaLnBrk="1" latinLnBrk="0" hangingPunct="1">
              <a:spcBef>
                <a:spcPts val="600"/>
              </a:spcBef>
              <a:buClr>
                <a:schemeClr val="accent1"/>
              </a:buClr>
              <a:buSzPct val="70000"/>
              <a:buFont typeface="Wingdings"/>
              <a:buNone/>
              <a:defRPr kumimoji="0" sz="1800" b="1" kern="1200">
                <a:solidFill>
                  <a:schemeClr val="tx2"/>
                </a:solidFill>
                <a:latin typeface="+mn-lt"/>
                <a:ea typeface="+mn-ea"/>
                <a:cs typeface="+mn-cs"/>
              </a:defRPr>
            </a:lvl1pPr>
            <a:lvl2pPr marL="457200" indent="0" algn="ctr" rtl="0" eaLnBrk="1" latinLnBrk="0" hangingPunct="1">
              <a:spcBef>
                <a:spcPct val="20000"/>
              </a:spcBef>
              <a:buClr>
                <a:schemeClr val="accent1"/>
              </a:buClr>
              <a:buSzPct val="80000"/>
              <a:buFont typeface="Wingdings 2"/>
              <a:buNone/>
              <a:defRPr kumimoji="0" sz="2100" kern="1200">
                <a:solidFill>
                  <a:schemeClr val="tx1"/>
                </a:solidFill>
                <a:latin typeface="+mn-lt"/>
                <a:ea typeface="+mn-ea"/>
                <a:cs typeface="+mn-cs"/>
              </a:defRPr>
            </a:lvl2pPr>
            <a:lvl3pPr marL="914400" indent="0" algn="ctr" rtl="0" eaLnBrk="1" latinLnBrk="0" hangingPunct="1">
              <a:spcBef>
                <a:spcPct val="20000"/>
              </a:spcBef>
              <a:buClr>
                <a:schemeClr val="accent1">
                  <a:shade val="75000"/>
                </a:schemeClr>
              </a:buClr>
              <a:buSzPct val="60000"/>
              <a:buFont typeface="Wingdings"/>
              <a:buNone/>
              <a:defRPr kumimoji="0" sz="1800" kern="1200">
                <a:solidFill>
                  <a:schemeClr val="tx1"/>
                </a:solidFill>
                <a:latin typeface="+mn-lt"/>
                <a:ea typeface="+mn-ea"/>
                <a:cs typeface="+mn-cs"/>
              </a:defRPr>
            </a:lvl3pPr>
            <a:lvl4pPr marL="1371600" indent="0" algn="ctr" rtl="0" eaLnBrk="1" latinLnBrk="0" hangingPunct="1">
              <a:spcBef>
                <a:spcPct val="20000"/>
              </a:spcBef>
              <a:buClr>
                <a:schemeClr val="accent1">
                  <a:tint val="60000"/>
                </a:schemeClr>
              </a:buClr>
              <a:buSzPct val="60000"/>
              <a:buFont typeface="Wingdings"/>
              <a:buNone/>
              <a:defRPr kumimoji="0" sz="1800" kern="1200">
                <a:solidFill>
                  <a:schemeClr val="tx1"/>
                </a:solidFill>
                <a:latin typeface="+mn-lt"/>
                <a:ea typeface="+mn-ea"/>
                <a:cs typeface="+mn-cs"/>
              </a:defRPr>
            </a:lvl4pPr>
            <a:lvl5pPr marL="1828800" indent="0" algn="ctr" rtl="0" eaLnBrk="1" latinLnBrk="0" hangingPunct="1">
              <a:spcBef>
                <a:spcPct val="20000"/>
              </a:spcBef>
              <a:buClr>
                <a:schemeClr val="accent2">
                  <a:tint val="60000"/>
                </a:schemeClr>
              </a:buClr>
              <a:buSzPct val="68000"/>
              <a:buFont typeface="Wingdings 2"/>
              <a:buNone/>
              <a:defRPr kumimoji="0" sz="1600" kern="1200">
                <a:solidFill>
                  <a:schemeClr val="tx1"/>
                </a:solidFill>
                <a:latin typeface="+mn-lt"/>
                <a:ea typeface="+mn-ea"/>
                <a:cs typeface="+mn-cs"/>
              </a:defRPr>
            </a:lvl5pPr>
            <a:lvl6pPr marL="2286000" indent="0" algn="ctr" rtl="0" eaLnBrk="1" latinLnBrk="0" hangingPunct="1">
              <a:spcBef>
                <a:spcPct val="20000"/>
              </a:spcBef>
              <a:buClr>
                <a:schemeClr val="accent1"/>
              </a:buClr>
              <a:buNone/>
              <a:defRPr kumimoji="0" sz="1600" kern="1200">
                <a:solidFill>
                  <a:schemeClr val="tx2"/>
                </a:solidFill>
                <a:latin typeface="+mn-lt"/>
                <a:ea typeface="+mn-ea"/>
                <a:cs typeface="+mn-cs"/>
              </a:defRPr>
            </a:lvl6pPr>
            <a:lvl7pPr marL="2743200" indent="0" algn="ctr" rtl="0" eaLnBrk="1" latinLnBrk="0" hangingPunct="1">
              <a:spcBef>
                <a:spcPct val="20000"/>
              </a:spcBef>
              <a:buClr>
                <a:schemeClr val="accent1">
                  <a:tint val="60000"/>
                </a:schemeClr>
              </a:buClr>
              <a:buSzPct val="60000"/>
              <a:buFont typeface="Wingdings"/>
              <a:buNone/>
              <a:defRPr kumimoji="0" sz="1400" kern="1200" baseline="0">
                <a:solidFill>
                  <a:schemeClr val="tx2"/>
                </a:solidFill>
                <a:latin typeface="+mn-lt"/>
                <a:ea typeface="+mn-ea"/>
                <a:cs typeface="+mn-cs"/>
              </a:defRPr>
            </a:lvl7pPr>
            <a:lvl8pPr marL="3200400" indent="0" algn="ctr" rtl="0" eaLnBrk="1" latinLnBrk="0" hangingPunct="1">
              <a:spcBef>
                <a:spcPct val="20000"/>
              </a:spcBef>
              <a:buClr>
                <a:schemeClr val="accent2"/>
              </a:buClr>
              <a:buNone/>
              <a:defRPr kumimoji="0" sz="1400" kern="1200" cap="small" baseline="0">
                <a:solidFill>
                  <a:schemeClr val="tx2"/>
                </a:solidFill>
                <a:latin typeface="+mn-lt"/>
                <a:ea typeface="+mn-ea"/>
                <a:cs typeface="+mn-cs"/>
              </a:defRPr>
            </a:lvl8pPr>
            <a:lvl9pPr marL="3657600" indent="0" algn="ctr" rtl="0" eaLnBrk="1" latinLnBrk="0" hangingPunct="1">
              <a:spcBef>
                <a:spcPct val="20000"/>
              </a:spcBef>
              <a:buClr>
                <a:schemeClr val="accent1">
                  <a:shade val="75000"/>
                </a:schemeClr>
              </a:buClr>
              <a:buNone/>
              <a:defRPr kumimoji="0" sz="1400" kern="1200" baseline="0">
                <a:solidFill>
                  <a:schemeClr val="tx2"/>
                </a:solidFill>
                <a:latin typeface="+mn-lt"/>
                <a:ea typeface="+mn-ea"/>
                <a:cs typeface="+mn-cs"/>
              </a:defRPr>
            </a:lvl9pPr>
          </a:lstStyle>
          <a:p>
            <a:r>
              <a:rPr lang="en-GB" sz="2500" b="0" dirty="0">
                <a:latin typeface="Kristen ITC" pitchFamily="66" charset="0"/>
              </a:rPr>
              <a:t>Webinar Workshop for OAU Postgraduate Students</a:t>
            </a:r>
            <a:r>
              <a:rPr lang="en-GB" sz="2500" b="0" dirty="0">
                <a:latin typeface="Matura MT Script Capitals" pitchFamily="66" charset="0"/>
              </a:rPr>
              <a:t> held on 21</a:t>
            </a:r>
            <a:r>
              <a:rPr lang="en-GB" sz="2500" b="0" baseline="30000" dirty="0">
                <a:latin typeface="Matura MT Script Capitals" pitchFamily="66" charset="0"/>
              </a:rPr>
              <a:t>st</a:t>
            </a:r>
            <a:r>
              <a:rPr lang="en-GB" sz="2500" b="0" dirty="0">
                <a:latin typeface="Matura MT Script Capitals" pitchFamily="66" charset="0"/>
              </a:rPr>
              <a:t> Dec., 2020 at </a:t>
            </a:r>
            <a:r>
              <a:rPr lang="en-GB" sz="2500" b="0" dirty="0" err="1">
                <a:latin typeface="Matura MT Script Capitals" pitchFamily="66" charset="0"/>
              </a:rPr>
              <a:t>Obafemi</a:t>
            </a:r>
            <a:r>
              <a:rPr lang="en-GB" sz="2500" b="0" dirty="0">
                <a:latin typeface="Matura MT Script Capitals" pitchFamily="66" charset="0"/>
              </a:rPr>
              <a:t> </a:t>
            </a:r>
            <a:r>
              <a:rPr lang="en-GB" sz="2500" b="0" dirty="0" err="1">
                <a:latin typeface="Matura MT Script Capitals" pitchFamily="66" charset="0"/>
              </a:rPr>
              <a:t>Awolowo</a:t>
            </a:r>
            <a:r>
              <a:rPr lang="en-GB" sz="2500" b="0" dirty="0">
                <a:latin typeface="Matura MT Script Capitals" pitchFamily="66" charset="0"/>
              </a:rPr>
              <a:t> University, Ile-Ife</a:t>
            </a:r>
            <a:endParaRPr lang="en-US" sz="2500" b="0" dirty="0">
              <a:latin typeface="Matura MT Script Capitals" pitchFamily="66" charset="0"/>
            </a:endParaRPr>
          </a:p>
        </p:txBody>
      </p:sp>
      <p:pic>
        <p:nvPicPr>
          <p:cNvPr id="6" name="Picture 5"/>
          <p:cNvPicPr/>
          <p:nvPr/>
        </p:nvPicPr>
        <p:blipFill>
          <a:blip r:embed="rId3" cstate="print"/>
          <a:srcRect/>
          <a:stretch>
            <a:fillRect/>
          </a:stretch>
        </p:blipFill>
        <p:spPr bwMode="auto">
          <a:xfrm>
            <a:off x="323528" y="188640"/>
            <a:ext cx="1224136" cy="1080120"/>
          </a:xfrm>
          <a:prstGeom prst="rect">
            <a:avLst/>
          </a:prstGeom>
          <a:noFill/>
          <a:ln w="9525">
            <a:noFill/>
            <a:miter lim="800000"/>
            <a:headEnd/>
            <a:tailEnd/>
          </a:ln>
        </p:spPr>
      </p:pic>
    </p:spTree>
    <p:extLst>
      <p:ext uri="{BB962C8B-B14F-4D97-AF65-F5344CB8AC3E}">
        <p14:creationId xmlns:p14="http://schemas.microsoft.com/office/powerpoint/2010/main" val="36029927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8" presetClass="emph" presetSubtype="0" fill="hold" grpId="0" nodeType="clickEffect">
                                  <p:stCondLst>
                                    <p:cond delay="0"/>
                                  </p:stCondLst>
                                  <p:childTnLst>
                                    <p:animRot by="21600000">
                                      <p:cBhvr>
                                        <p:cTn id="10" dur="2000" fill="hold"/>
                                        <p:tgtEl>
                                          <p:spTgt spid="4"/>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fade">
                                      <p:cBhvr>
                                        <p:cTn id="15" dur="1000"/>
                                        <p:tgtEl>
                                          <p:spTgt spid="3">
                                            <p:txEl>
                                              <p:pRg st="0" end="0"/>
                                            </p:txEl>
                                          </p:spTgt>
                                        </p:tgtEl>
                                      </p:cBhvr>
                                    </p:animEffect>
                                    <p:anim calcmode="lin" valueType="num">
                                      <p:cBhvr>
                                        <p:cTn id="16"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7"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fade">
                                      <p:cBhvr>
                                        <p:cTn id="22" dur="1000"/>
                                        <p:tgtEl>
                                          <p:spTgt spid="3">
                                            <p:txEl>
                                              <p:pRg st="1" end="1"/>
                                            </p:txEl>
                                          </p:spTgt>
                                        </p:tgtEl>
                                      </p:cBhvr>
                                    </p:animEffect>
                                    <p:anim calcmode="lin" valueType="num">
                                      <p:cBhvr>
                                        <p:cTn id="2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116632"/>
            <a:ext cx="8784976" cy="576064"/>
          </a:xfrm>
        </p:spPr>
        <p:txBody>
          <a:bodyPr>
            <a:noAutofit/>
          </a:bodyPr>
          <a:lstStyle/>
          <a:p>
            <a:pPr algn="ctr"/>
            <a:r>
              <a:rPr lang="en-GB" sz="4400" b="1" dirty="0">
                <a:solidFill>
                  <a:srgbClr val="FF0000"/>
                </a:solidFill>
              </a:rPr>
              <a:t>POST-TEXT</a:t>
            </a:r>
            <a:endParaRPr lang="en-US" sz="4400" b="1" dirty="0">
              <a:solidFill>
                <a:srgbClr val="FF0000"/>
              </a:solidFill>
            </a:endParaRPr>
          </a:p>
        </p:txBody>
      </p:sp>
      <p:sp>
        <p:nvSpPr>
          <p:cNvPr id="3" name="Content Placeholder 2"/>
          <p:cNvSpPr>
            <a:spLocks noGrp="1"/>
          </p:cNvSpPr>
          <p:nvPr>
            <p:ph sz="quarter" idx="1"/>
          </p:nvPr>
        </p:nvSpPr>
        <p:spPr>
          <a:xfrm>
            <a:off x="251520" y="908720"/>
            <a:ext cx="8568952" cy="5688632"/>
          </a:xfrm>
        </p:spPr>
        <p:txBody>
          <a:bodyPr>
            <a:normAutofit/>
          </a:bodyPr>
          <a:lstStyle/>
          <a:p>
            <a:pPr algn="just">
              <a:buFont typeface="Wingdings" pitchFamily="2" charset="2"/>
              <a:buChar char="q"/>
            </a:pPr>
            <a:r>
              <a:rPr lang="en-GB" sz="4000" b="1" dirty="0">
                <a:latin typeface="Century Schoolbook" pitchFamily="18" charset="0"/>
                <a:cs typeface="Calibri" pitchFamily="34" charset="0"/>
              </a:rPr>
              <a:t>References</a:t>
            </a:r>
          </a:p>
          <a:p>
            <a:pPr algn="just">
              <a:buFont typeface="Wingdings" pitchFamily="2" charset="2"/>
              <a:buChar char="q"/>
            </a:pPr>
            <a:r>
              <a:rPr lang="en-GB" sz="4000" b="1" dirty="0">
                <a:latin typeface="Century Schoolbook" pitchFamily="18" charset="0"/>
                <a:cs typeface="Calibri" pitchFamily="34" charset="0"/>
              </a:rPr>
              <a:t>Appendix</a:t>
            </a:r>
          </a:p>
        </p:txBody>
      </p:sp>
    </p:spTree>
    <p:extLst>
      <p:ext uri="{BB962C8B-B14F-4D97-AF65-F5344CB8AC3E}">
        <p14:creationId xmlns:p14="http://schemas.microsoft.com/office/powerpoint/2010/main" val="23663516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0"/>
            <a:ext cx="8424936" cy="908720"/>
          </a:xfrm>
        </p:spPr>
        <p:txBody>
          <a:bodyPr>
            <a:noAutofit/>
          </a:bodyPr>
          <a:lstStyle/>
          <a:p>
            <a:pPr algn="ctr"/>
            <a:r>
              <a:rPr lang="en-GB" sz="2800" b="1" dirty="0">
                <a:solidFill>
                  <a:srgbClr val="FF0000"/>
                </a:solidFill>
              </a:rPr>
              <a:t>Originality and Significance IN THESIS WRITING</a:t>
            </a:r>
            <a:endParaRPr lang="en-US" sz="2800" dirty="0">
              <a:solidFill>
                <a:srgbClr val="FF0000"/>
              </a:solidFill>
            </a:endParaRPr>
          </a:p>
        </p:txBody>
      </p:sp>
      <p:sp>
        <p:nvSpPr>
          <p:cNvPr id="3" name="Content Placeholder 2"/>
          <p:cNvSpPr>
            <a:spLocks noGrp="1"/>
          </p:cNvSpPr>
          <p:nvPr>
            <p:ph sz="quarter" idx="1"/>
          </p:nvPr>
        </p:nvSpPr>
        <p:spPr>
          <a:xfrm>
            <a:off x="179512" y="1052736"/>
            <a:ext cx="8640960" cy="5805264"/>
          </a:xfrm>
        </p:spPr>
        <p:txBody>
          <a:bodyPr>
            <a:noAutofit/>
          </a:bodyPr>
          <a:lstStyle/>
          <a:p>
            <a:pPr algn="just">
              <a:buFont typeface="Wingdings" pitchFamily="2" charset="2"/>
              <a:buChar char="q"/>
            </a:pPr>
            <a:r>
              <a:rPr lang="en-GB" b="1" dirty="0" err="1"/>
              <a:t>Lovitts</a:t>
            </a:r>
            <a:r>
              <a:rPr lang="en-GB" b="1" dirty="0"/>
              <a:t> and </a:t>
            </a:r>
            <a:r>
              <a:rPr lang="en-GB" b="1" dirty="0" err="1"/>
              <a:t>Wert</a:t>
            </a:r>
            <a:r>
              <a:rPr lang="en-GB" b="1" dirty="0"/>
              <a:t> (2009) described originality as 'something that has not been done, found, proved, or seen before. </a:t>
            </a:r>
          </a:p>
          <a:p>
            <a:pPr algn="just">
              <a:buFont typeface="Wingdings" pitchFamily="2" charset="2"/>
              <a:buChar char="q"/>
            </a:pPr>
            <a:r>
              <a:rPr lang="en-GB" b="1" dirty="0"/>
              <a:t>It is publishable because it adds to knowledge, changes the way people think, informs policy, moves the field forward, or advances the state of the art.</a:t>
            </a:r>
          </a:p>
          <a:p>
            <a:pPr algn="just">
              <a:buFont typeface="Wingdings" pitchFamily="2" charset="2"/>
              <a:buChar char="q"/>
            </a:pPr>
            <a:r>
              <a:rPr lang="en-GB" b="1" dirty="0" err="1"/>
              <a:t>Lovitts</a:t>
            </a:r>
            <a:r>
              <a:rPr lang="en-GB" b="1" dirty="0"/>
              <a:t> and </a:t>
            </a:r>
            <a:r>
              <a:rPr lang="en-GB" b="1" dirty="0" err="1"/>
              <a:t>Wert</a:t>
            </a:r>
            <a:r>
              <a:rPr lang="en-GB" b="1" dirty="0"/>
              <a:t> (2009) described a significant contribution as something that is </a:t>
            </a:r>
            <a:r>
              <a:rPr lang="en-GB" b="1" dirty="0">
                <a:solidFill>
                  <a:srgbClr val="00B0F0"/>
                </a:solidFill>
              </a:rPr>
              <a:t>useful</a:t>
            </a:r>
            <a:r>
              <a:rPr lang="en-GB" b="1" dirty="0"/>
              <a:t> and will have an </a:t>
            </a:r>
            <a:r>
              <a:rPr lang="en-GB" b="1" dirty="0">
                <a:solidFill>
                  <a:srgbClr val="00B0F0"/>
                </a:solidFill>
              </a:rPr>
              <a:t>impact</a:t>
            </a:r>
            <a:r>
              <a:rPr lang="en-GB" b="1" dirty="0"/>
              <a:t>, and is therefore publishable in top-tier journals because it offers a nontrivial to a very important breakthrough at the </a:t>
            </a:r>
            <a:r>
              <a:rPr lang="en-GB" b="1" dirty="0">
                <a:solidFill>
                  <a:srgbClr val="00B0F0"/>
                </a:solidFill>
              </a:rPr>
              <a:t>empirical</a:t>
            </a:r>
            <a:r>
              <a:rPr lang="en-GB" b="1" dirty="0"/>
              <a:t>, </a:t>
            </a:r>
            <a:r>
              <a:rPr lang="en-GB" b="1" dirty="0">
                <a:solidFill>
                  <a:srgbClr val="00B0F0"/>
                </a:solidFill>
              </a:rPr>
              <a:t>conceptual</a:t>
            </a:r>
            <a:r>
              <a:rPr lang="en-GB" b="1" dirty="0"/>
              <a:t>, </a:t>
            </a:r>
            <a:r>
              <a:rPr lang="en-GB" b="1" dirty="0">
                <a:solidFill>
                  <a:srgbClr val="00B0F0"/>
                </a:solidFill>
              </a:rPr>
              <a:t>theoretical</a:t>
            </a:r>
            <a:r>
              <a:rPr lang="en-GB" b="1" dirty="0"/>
              <a:t>, or </a:t>
            </a:r>
            <a:r>
              <a:rPr lang="en-GB" b="1" dirty="0">
                <a:solidFill>
                  <a:srgbClr val="00B0F0"/>
                </a:solidFill>
              </a:rPr>
              <a:t>policy level.</a:t>
            </a:r>
            <a:endParaRPr lang="en-GB" b="1" dirty="0"/>
          </a:p>
          <a:p>
            <a:pPr algn="just">
              <a:buFont typeface="Wingdings 2" pitchFamily="18" charset="2"/>
              <a:buNone/>
            </a:pPr>
            <a:r>
              <a:rPr lang="en-GB" b="1" dirty="0"/>
              <a:t> </a:t>
            </a:r>
          </a:p>
          <a:p>
            <a:pPr algn="just"/>
            <a:endParaRPr lang="en-GB" b="1" dirty="0"/>
          </a:p>
          <a:p>
            <a:pPr algn="just">
              <a:buFont typeface="Wingdings" pitchFamily="2" charset="2"/>
              <a:buChar char="q"/>
            </a:pPr>
            <a:endParaRPr lang="en-GB" b="1" dirty="0"/>
          </a:p>
          <a:p>
            <a:pPr algn="just"/>
            <a:endParaRPr lang="en-GB" b="1" dirty="0"/>
          </a:p>
        </p:txBody>
      </p:sp>
    </p:spTree>
    <p:extLst>
      <p:ext uri="{BB962C8B-B14F-4D97-AF65-F5344CB8AC3E}">
        <p14:creationId xmlns:p14="http://schemas.microsoft.com/office/powerpoint/2010/main" val="7454410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0"/>
            <a:ext cx="8424936" cy="908720"/>
          </a:xfrm>
        </p:spPr>
        <p:txBody>
          <a:bodyPr>
            <a:noAutofit/>
          </a:bodyPr>
          <a:lstStyle/>
          <a:p>
            <a:pPr algn="ctr"/>
            <a:r>
              <a:rPr lang="en-GB" sz="2800" b="1" dirty="0">
                <a:solidFill>
                  <a:srgbClr val="FF0000"/>
                </a:solidFill>
              </a:rPr>
              <a:t>Originality and Significance IN THESIS WRITING</a:t>
            </a:r>
            <a:endParaRPr lang="en-US" sz="2800" dirty="0">
              <a:solidFill>
                <a:srgbClr val="FF0000"/>
              </a:solidFill>
            </a:endParaRPr>
          </a:p>
        </p:txBody>
      </p:sp>
      <p:sp>
        <p:nvSpPr>
          <p:cNvPr id="3" name="Content Placeholder 2"/>
          <p:cNvSpPr>
            <a:spLocks noGrp="1"/>
          </p:cNvSpPr>
          <p:nvPr>
            <p:ph sz="quarter" idx="1"/>
          </p:nvPr>
        </p:nvSpPr>
        <p:spPr>
          <a:xfrm>
            <a:off x="179512" y="1052736"/>
            <a:ext cx="8640960" cy="5805264"/>
          </a:xfrm>
        </p:spPr>
        <p:txBody>
          <a:bodyPr>
            <a:noAutofit/>
          </a:bodyPr>
          <a:lstStyle/>
          <a:p>
            <a:pPr algn="just">
              <a:buFont typeface="Wingdings" pitchFamily="2" charset="2"/>
              <a:buChar char="q"/>
            </a:pPr>
            <a:r>
              <a:rPr lang="en-GB" sz="2800" b="1" dirty="0"/>
              <a:t>Does your thesis ask new questions or address important problems?</a:t>
            </a:r>
          </a:p>
          <a:p>
            <a:pPr algn="just">
              <a:buFont typeface="Wingdings" pitchFamily="2" charset="2"/>
              <a:buChar char="q"/>
            </a:pPr>
            <a:r>
              <a:rPr lang="en-GB" sz="2800" b="1" dirty="0"/>
              <a:t>Does it use adequate and current literature?</a:t>
            </a:r>
          </a:p>
          <a:p>
            <a:pPr algn="just">
              <a:buFont typeface="Wingdings" pitchFamily="2" charset="2"/>
              <a:buChar char="q"/>
            </a:pPr>
            <a:r>
              <a:rPr lang="en-GB" sz="2800" b="1" dirty="0"/>
              <a:t> Does it use appropriate methodology? </a:t>
            </a:r>
          </a:p>
          <a:p>
            <a:pPr algn="just">
              <a:buFont typeface="Wingdings" pitchFamily="2" charset="2"/>
              <a:buChar char="q"/>
            </a:pPr>
            <a:r>
              <a:rPr lang="en-GB" sz="2800" b="1" dirty="0"/>
              <a:t>Does it expand the boundaries of the discipline? </a:t>
            </a:r>
          </a:p>
          <a:p>
            <a:pPr algn="just">
              <a:buFont typeface="Wingdings" pitchFamily="2" charset="2"/>
              <a:buChar char="q"/>
            </a:pPr>
            <a:r>
              <a:rPr lang="en-GB" sz="2800" b="1" dirty="0"/>
              <a:t>Does it have practical or policy implications? </a:t>
            </a:r>
          </a:p>
          <a:p>
            <a:pPr algn="just">
              <a:buFont typeface="Wingdings" pitchFamily="2" charset="2"/>
              <a:buChar char="q"/>
            </a:pPr>
            <a:r>
              <a:rPr lang="en-GB" sz="2800" b="1" dirty="0"/>
              <a:t>Would an interdisciplinary community find your thesis interesting? </a:t>
            </a:r>
          </a:p>
          <a:p>
            <a:pPr algn="just"/>
            <a:endParaRPr lang="en-GB" sz="2800" b="1" dirty="0"/>
          </a:p>
          <a:p>
            <a:pPr algn="just"/>
            <a:endParaRPr lang="en-GB" sz="2800" b="1" dirty="0"/>
          </a:p>
        </p:txBody>
      </p:sp>
    </p:spTree>
    <p:extLst>
      <p:ext uri="{BB962C8B-B14F-4D97-AF65-F5344CB8AC3E}">
        <p14:creationId xmlns:p14="http://schemas.microsoft.com/office/powerpoint/2010/main" val="23646723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additive="base">
                                        <p:cTn id="20"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additive="base">
                                        <p:cTn id="26"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 calcmode="lin" valueType="num">
                                      <p:cBhvr additive="base">
                                        <p:cTn id="32"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3">
                                            <p:txEl>
                                              <p:pRg st="4" end="4"/>
                                            </p:txEl>
                                          </p:spTgt>
                                        </p:tgtEl>
                                        <p:attrNameLst>
                                          <p:attrName>style.visibility</p:attrName>
                                        </p:attrNameLst>
                                      </p:cBhvr>
                                      <p:to>
                                        <p:strVal val="visible"/>
                                      </p:to>
                                    </p:set>
                                    <p:anim calcmode="lin" valueType="num">
                                      <p:cBhvr additive="base">
                                        <p:cTn id="38"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grpId="0" nodeType="clickEffect">
                                  <p:stCondLst>
                                    <p:cond delay="0"/>
                                  </p:stCondLst>
                                  <p:childTnLst>
                                    <p:set>
                                      <p:cBhvr>
                                        <p:cTn id="43" dur="1" fill="hold">
                                          <p:stCondLst>
                                            <p:cond delay="0"/>
                                          </p:stCondLst>
                                        </p:cTn>
                                        <p:tgtEl>
                                          <p:spTgt spid="3">
                                            <p:txEl>
                                              <p:pRg st="5" end="5"/>
                                            </p:txEl>
                                          </p:spTgt>
                                        </p:tgtEl>
                                        <p:attrNameLst>
                                          <p:attrName>style.visibility</p:attrName>
                                        </p:attrNameLst>
                                      </p:cBhvr>
                                      <p:to>
                                        <p:strVal val="visible"/>
                                      </p:to>
                                    </p:set>
                                    <p:anim calcmode="lin" valueType="num">
                                      <p:cBhvr additive="base">
                                        <p:cTn id="44"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5"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0"/>
            <a:ext cx="8424936" cy="908720"/>
          </a:xfrm>
        </p:spPr>
        <p:txBody>
          <a:bodyPr>
            <a:noAutofit/>
          </a:bodyPr>
          <a:lstStyle/>
          <a:p>
            <a:pPr algn="ctr"/>
            <a:r>
              <a:rPr lang="en-GB" sz="2800" b="1" dirty="0">
                <a:solidFill>
                  <a:srgbClr val="FF0000"/>
                </a:solidFill>
              </a:rPr>
              <a:t>PAPER PRESENTATION</a:t>
            </a:r>
            <a:endParaRPr lang="en-US" sz="2800" dirty="0">
              <a:solidFill>
                <a:srgbClr val="FF0000"/>
              </a:solidFill>
            </a:endParaRPr>
          </a:p>
        </p:txBody>
      </p:sp>
      <p:sp>
        <p:nvSpPr>
          <p:cNvPr id="3" name="Content Placeholder 2"/>
          <p:cNvSpPr>
            <a:spLocks noGrp="1"/>
          </p:cNvSpPr>
          <p:nvPr>
            <p:ph sz="quarter" idx="1"/>
          </p:nvPr>
        </p:nvSpPr>
        <p:spPr>
          <a:xfrm>
            <a:off x="179512" y="1052736"/>
            <a:ext cx="8640960" cy="5805264"/>
          </a:xfrm>
        </p:spPr>
        <p:txBody>
          <a:bodyPr>
            <a:noAutofit/>
          </a:bodyPr>
          <a:lstStyle/>
          <a:p>
            <a:pPr marL="365125" indent="-282575" eaLnBrk="0" hangingPunct="0">
              <a:lnSpc>
                <a:spcPct val="90000"/>
              </a:lnSpc>
              <a:buSzPct val="80000"/>
              <a:buFont typeface="Wingdings 2" pitchFamily="18" charset="2"/>
              <a:buChar char=""/>
              <a:defRPr/>
            </a:pPr>
            <a:r>
              <a:rPr lang="en-GB" sz="2000" b="1" dirty="0">
                <a:solidFill>
                  <a:srgbClr val="FF0000"/>
                </a:solidFill>
              </a:rPr>
              <a:t>Conference paper presentation</a:t>
            </a:r>
          </a:p>
          <a:p>
            <a:pPr marL="365125" indent="-282575" eaLnBrk="0" hangingPunct="0">
              <a:lnSpc>
                <a:spcPct val="90000"/>
              </a:lnSpc>
              <a:buSzPct val="80000"/>
              <a:buFont typeface="Wingdings 2" pitchFamily="18" charset="2"/>
              <a:buChar char=""/>
              <a:defRPr/>
            </a:pPr>
            <a:r>
              <a:rPr lang="en-GB" sz="2000" b="1" dirty="0">
                <a:solidFill>
                  <a:srgbClr val="FF0000"/>
                </a:solidFill>
              </a:rPr>
              <a:t>Workshop paper presentation</a:t>
            </a:r>
          </a:p>
          <a:p>
            <a:pPr marL="365125" indent="-282575" eaLnBrk="0" hangingPunct="0">
              <a:lnSpc>
                <a:spcPct val="90000"/>
              </a:lnSpc>
              <a:buSzPct val="80000"/>
              <a:buFont typeface="Wingdings 2" pitchFamily="18" charset="2"/>
              <a:buChar char=""/>
              <a:defRPr/>
            </a:pPr>
            <a:r>
              <a:rPr lang="en-GB" sz="2000" b="1" dirty="0">
                <a:solidFill>
                  <a:srgbClr val="FF0000"/>
                </a:solidFill>
              </a:rPr>
              <a:t>Seminar presentation</a:t>
            </a:r>
          </a:p>
          <a:p>
            <a:pPr marL="365125" indent="-282575" eaLnBrk="0" hangingPunct="0">
              <a:lnSpc>
                <a:spcPct val="90000"/>
              </a:lnSpc>
              <a:buSzPct val="80000"/>
              <a:buFont typeface="Wingdings 2" pitchFamily="18" charset="2"/>
              <a:buChar char=""/>
              <a:defRPr/>
            </a:pPr>
            <a:r>
              <a:rPr lang="en-GB" sz="2000" b="1" dirty="0">
                <a:solidFill>
                  <a:srgbClr val="FF0000"/>
                </a:solidFill>
              </a:rPr>
              <a:t>Oral exam presentation</a:t>
            </a:r>
            <a:endParaRPr lang="en-US" sz="2000" b="1" dirty="0">
              <a:solidFill>
                <a:srgbClr val="FF0000"/>
              </a:solidFill>
            </a:endParaRPr>
          </a:p>
          <a:p>
            <a:pPr marL="365125" indent="-282575" eaLnBrk="0" hangingPunct="0">
              <a:lnSpc>
                <a:spcPct val="90000"/>
              </a:lnSpc>
              <a:buSzPct val="80000"/>
              <a:buFont typeface="Wingdings 2" pitchFamily="18" charset="2"/>
              <a:buChar char=""/>
              <a:defRPr/>
            </a:pPr>
            <a:r>
              <a:rPr lang="en-US" sz="2300" b="1" dirty="0">
                <a:solidFill>
                  <a:srgbClr val="FF0000"/>
                </a:solidFill>
              </a:rPr>
              <a:t>Don’t panic</a:t>
            </a:r>
          </a:p>
          <a:p>
            <a:pPr marL="639763" lvl="1" indent="-236538" eaLnBrk="0" hangingPunct="0">
              <a:lnSpc>
                <a:spcPct val="90000"/>
              </a:lnSpc>
              <a:spcBef>
                <a:spcPts val="550"/>
              </a:spcBef>
              <a:buClr>
                <a:schemeClr val="accent1"/>
              </a:buClr>
              <a:buFont typeface="Verdana" pitchFamily="34" charset="0"/>
              <a:buChar char="◦"/>
              <a:defRPr/>
            </a:pPr>
            <a:r>
              <a:rPr lang="en-US" sz="2300" b="1" dirty="0"/>
              <a:t>You’re probably the world’s expert on this topic by now!</a:t>
            </a:r>
          </a:p>
          <a:p>
            <a:pPr marL="639763" lvl="1" indent="-236538" eaLnBrk="0" hangingPunct="0">
              <a:lnSpc>
                <a:spcPct val="90000"/>
              </a:lnSpc>
              <a:spcBef>
                <a:spcPts val="550"/>
              </a:spcBef>
              <a:buClr>
                <a:schemeClr val="accent1"/>
              </a:buClr>
              <a:buFont typeface="Verdana" pitchFamily="34" charset="0"/>
              <a:buChar char="◦"/>
              <a:defRPr/>
            </a:pPr>
            <a:r>
              <a:rPr lang="en-GB" sz="2300" b="1" dirty="0"/>
              <a:t>Prepare before presentation (speak to your paper)</a:t>
            </a:r>
            <a:endParaRPr lang="en-US" sz="2300" b="1" dirty="0"/>
          </a:p>
          <a:p>
            <a:pPr marL="365125" indent="-282575" eaLnBrk="0" hangingPunct="0">
              <a:lnSpc>
                <a:spcPct val="90000"/>
              </a:lnSpc>
              <a:buSzPct val="80000"/>
              <a:buFont typeface="Wingdings 2" pitchFamily="18" charset="2"/>
              <a:buChar char=""/>
              <a:defRPr/>
            </a:pPr>
            <a:r>
              <a:rPr lang="en-US" sz="2300" b="1" dirty="0">
                <a:solidFill>
                  <a:srgbClr val="FF0000"/>
                </a:solidFill>
              </a:rPr>
              <a:t>Your examiners are human being</a:t>
            </a:r>
          </a:p>
          <a:p>
            <a:pPr marL="639763" lvl="1" indent="-236538" eaLnBrk="0" hangingPunct="0">
              <a:lnSpc>
                <a:spcPct val="90000"/>
              </a:lnSpc>
              <a:spcBef>
                <a:spcPts val="550"/>
              </a:spcBef>
              <a:buClr>
                <a:schemeClr val="accent1"/>
              </a:buClr>
              <a:buFont typeface="Verdana" pitchFamily="34" charset="0"/>
              <a:buChar char="◦"/>
              <a:defRPr/>
            </a:pPr>
            <a:r>
              <a:rPr lang="en-US" sz="2300" b="1" dirty="0"/>
              <a:t>They’ve sat in your seat</a:t>
            </a:r>
          </a:p>
          <a:p>
            <a:pPr marL="639763" lvl="1" indent="-236538" eaLnBrk="0" hangingPunct="0">
              <a:lnSpc>
                <a:spcPct val="90000"/>
              </a:lnSpc>
              <a:spcBef>
                <a:spcPts val="550"/>
              </a:spcBef>
              <a:buClr>
                <a:schemeClr val="accent1"/>
              </a:buClr>
              <a:buFont typeface="Verdana" pitchFamily="34" charset="0"/>
              <a:buChar char="◦"/>
              <a:defRPr/>
            </a:pPr>
            <a:r>
              <a:rPr lang="en-US" sz="2300" b="1" dirty="0"/>
              <a:t>They will help you find what changes (if any) are needed to make this the required quality</a:t>
            </a:r>
          </a:p>
          <a:p>
            <a:pPr marL="365125" indent="-282575" eaLnBrk="0" hangingPunct="0">
              <a:lnSpc>
                <a:spcPct val="90000"/>
              </a:lnSpc>
              <a:buSzPct val="80000"/>
              <a:buFont typeface="Wingdings 2" pitchFamily="18" charset="2"/>
              <a:buChar char=""/>
              <a:defRPr/>
            </a:pPr>
            <a:r>
              <a:rPr lang="en-US" sz="2300" b="1" dirty="0">
                <a:solidFill>
                  <a:srgbClr val="FF0000"/>
                </a:solidFill>
              </a:rPr>
              <a:t>If you want, have a practice</a:t>
            </a:r>
          </a:p>
          <a:p>
            <a:pPr marL="639763" lvl="1" indent="-236538" eaLnBrk="0" hangingPunct="0">
              <a:lnSpc>
                <a:spcPct val="90000"/>
              </a:lnSpc>
              <a:spcBef>
                <a:spcPts val="550"/>
              </a:spcBef>
              <a:buClr>
                <a:schemeClr val="accent1"/>
              </a:buClr>
              <a:buFont typeface="Verdana" pitchFamily="34" charset="0"/>
              <a:buChar char="◦"/>
              <a:defRPr/>
            </a:pPr>
            <a:r>
              <a:rPr lang="en-US" sz="2300" b="1" dirty="0"/>
              <a:t>Get your supervisor to set up a “dummy” panel</a:t>
            </a:r>
          </a:p>
          <a:p>
            <a:pPr marL="639763" lvl="1" indent="-236538" eaLnBrk="0" hangingPunct="0">
              <a:lnSpc>
                <a:spcPct val="90000"/>
              </a:lnSpc>
              <a:spcBef>
                <a:spcPts val="550"/>
              </a:spcBef>
              <a:buClr>
                <a:schemeClr val="accent1"/>
              </a:buClr>
              <a:buFont typeface="Verdana" pitchFamily="34" charset="0"/>
              <a:buChar char="◦"/>
              <a:defRPr/>
            </a:pPr>
            <a:r>
              <a:rPr lang="en-US" sz="2300" b="1" dirty="0"/>
              <a:t>Prepare your opening statement</a:t>
            </a:r>
          </a:p>
          <a:p>
            <a:pPr algn="just"/>
            <a:endParaRPr lang="en-GB" sz="2800" b="1" dirty="0"/>
          </a:p>
        </p:txBody>
      </p:sp>
    </p:spTree>
    <p:extLst>
      <p:ext uri="{BB962C8B-B14F-4D97-AF65-F5344CB8AC3E}">
        <p14:creationId xmlns:p14="http://schemas.microsoft.com/office/powerpoint/2010/main" val="23646723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p:cTn id="21"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3" dur="500"/>
                                        <p:tgtEl>
                                          <p:spTgt spid="3">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 calcmode="lin" valueType="num">
                                      <p:cBhvr>
                                        <p:cTn id="28"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30" dur="500"/>
                                        <p:tgtEl>
                                          <p:spTgt spid="3">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 calcmode="lin" valueType="num">
                                      <p:cBhvr>
                                        <p:cTn id="35"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7" dur="500"/>
                                        <p:tgtEl>
                                          <p:spTgt spid="3">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 calcmode="lin" valueType="num">
                                      <p:cBhvr>
                                        <p:cTn id="42"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43"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44" dur="500"/>
                                        <p:tgtEl>
                                          <p:spTgt spid="3">
                                            <p:txEl>
                                              <p:pRg st="4" end="4"/>
                                            </p:txEl>
                                          </p:spTgt>
                                        </p:tgtEl>
                                      </p:cBhvr>
                                    </p:animEffect>
                                  </p:childTnLst>
                                </p:cTn>
                              </p:par>
                              <p:par>
                                <p:cTn id="45" presetID="53" presetClass="entr" presetSubtype="16" fill="hold" grpId="0" nodeType="with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 calcmode="lin" valueType="num">
                                      <p:cBhvr>
                                        <p:cTn id="47"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8"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49" dur="500"/>
                                        <p:tgtEl>
                                          <p:spTgt spid="3">
                                            <p:txEl>
                                              <p:pRg st="5" end="5"/>
                                            </p:txEl>
                                          </p:spTgt>
                                        </p:tgtEl>
                                      </p:cBhvr>
                                    </p:animEffect>
                                  </p:childTnLst>
                                </p:cTn>
                              </p:par>
                              <p:par>
                                <p:cTn id="50" presetID="53" presetClass="entr" presetSubtype="16" fill="hold" grpId="0" nodeType="withEffect">
                                  <p:stCondLst>
                                    <p:cond delay="0"/>
                                  </p:stCondLst>
                                  <p:childTnLst>
                                    <p:set>
                                      <p:cBhvr>
                                        <p:cTn id="51" dur="1" fill="hold">
                                          <p:stCondLst>
                                            <p:cond delay="0"/>
                                          </p:stCondLst>
                                        </p:cTn>
                                        <p:tgtEl>
                                          <p:spTgt spid="3">
                                            <p:txEl>
                                              <p:pRg st="6" end="6"/>
                                            </p:txEl>
                                          </p:spTgt>
                                        </p:tgtEl>
                                        <p:attrNameLst>
                                          <p:attrName>style.visibility</p:attrName>
                                        </p:attrNameLst>
                                      </p:cBhvr>
                                      <p:to>
                                        <p:strVal val="visible"/>
                                      </p:to>
                                    </p:set>
                                    <p:anim calcmode="lin" valueType="num">
                                      <p:cBhvr>
                                        <p:cTn id="52"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53"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54" dur="500"/>
                                        <p:tgtEl>
                                          <p:spTgt spid="3">
                                            <p:txEl>
                                              <p:pRg st="6" end="6"/>
                                            </p:txEl>
                                          </p:spTgt>
                                        </p:tgtEl>
                                      </p:cBhvr>
                                    </p:animEffect>
                                  </p:childTnLst>
                                </p:cTn>
                              </p:par>
                            </p:childTnLst>
                          </p:cTn>
                        </p:par>
                      </p:childTnLst>
                    </p:cTn>
                  </p:par>
                  <p:par>
                    <p:cTn id="55" fill="hold">
                      <p:stCondLst>
                        <p:cond delay="indefinite"/>
                      </p:stCondLst>
                      <p:childTnLst>
                        <p:par>
                          <p:cTn id="56" fill="hold">
                            <p:stCondLst>
                              <p:cond delay="0"/>
                            </p:stCondLst>
                            <p:childTnLst>
                              <p:par>
                                <p:cTn id="57" presetID="53" presetClass="entr" presetSubtype="16" fill="hold" grpId="0" nodeType="clickEffect">
                                  <p:stCondLst>
                                    <p:cond delay="0"/>
                                  </p:stCondLst>
                                  <p:childTnLst>
                                    <p:set>
                                      <p:cBhvr>
                                        <p:cTn id="58" dur="1" fill="hold">
                                          <p:stCondLst>
                                            <p:cond delay="0"/>
                                          </p:stCondLst>
                                        </p:cTn>
                                        <p:tgtEl>
                                          <p:spTgt spid="3">
                                            <p:txEl>
                                              <p:pRg st="7" end="7"/>
                                            </p:txEl>
                                          </p:spTgt>
                                        </p:tgtEl>
                                        <p:attrNameLst>
                                          <p:attrName>style.visibility</p:attrName>
                                        </p:attrNameLst>
                                      </p:cBhvr>
                                      <p:to>
                                        <p:strVal val="visible"/>
                                      </p:to>
                                    </p:set>
                                    <p:anim calcmode="lin" valueType="num">
                                      <p:cBhvr>
                                        <p:cTn id="59"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60" dur="500" fill="hold"/>
                                        <p:tgtEl>
                                          <p:spTgt spid="3">
                                            <p:txEl>
                                              <p:pRg st="7" end="7"/>
                                            </p:txEl>
                                          </p:spTgt>
                                        </p:tgtEl>
                                        <p:attrNameLst>
                                          <p:attrName>ppt_h</p:attrName>
                                        </p:attrNameLst>
                                      </p:cBhvr>
                                      <p:tavLst>
                                        <p:tav tm="0">
                                          <p:val>
                                            <p:fltVal val="0"/>
                                          </p:val>
                                        </p:tav>
                                        <p:tav tm="100000">
                                          <p:val>
                                            <p:strVal val="#ppt_h"/>
                                          </p:val>
                                        </p:tav>
                                      </p:tavLst>
                                    </p:anim>
                                    <p:animEffect transition="in" filter="fade">
                                      <p:cBhvr>
                                        <p:cTn id="61" dur="500"/>
                                        <p:tgtEl>
                                          <p:spTgt spid="3">
                                            <p:txEl>
                                              <p:pRg st="7" end="7"/>
                                            </p:txEl>
                                          </p:spTgt>
                                        </p:tgtEl>
                                      </p:cBhvr>
                                    </p:animEffect>
                                  </p:childTnLst>
                                </p:cTn>
                              </p:par>
                              <p:par>
                                <p:cTn id="62" presetID="53" presetClass="entr" presetSubtype="16" fill="hold" grpId="0" nodeType="withEffect">
                                  <p:stCondLst>
                                    <p:cond delay="0"/>
                                  </p:stCondLst>
                                  <p:childTnLst>
                                    <p:set>
                                      <p:cBhvr>
                                        <p:cTn id="63" dur="1" fill="hold">
                                          <p:stCondLst>
                                            <p:cond delay="0"/>
                                          </p:stCondLst>
                                        </p:cTn>
                                        <p:tgtEl>
                                          <p:spTgt spid="3">
                                            <p:txEl>
                                              <p:pRg st="8" end="8"/>
                                            </p:txEl>
                                          </p:spTgt>
                                        </p:tgtEl>
                                        <p:attrNameLst>
                                          <p:attrName>style.visibility</p:attrName>
                                        </p:attrNameLst>
                                      </p:cBhvr>
                                      <p:to>
                                        <p:strVal val="visible"/>
                                      </p:to>
                                    </p:set>
                                    <p:anim calcmode="lin" valueType="num">
                                      <p:cBhvr>
                                        <p:cTn id="64" dur="500" fill="hold"/>
                                        <p:tgtEl>
                                          <p:spTgt spid="3">
                                            <p:txEl>
                                              <p:pRg st="8" end="8"/>
                                            </p:txEl>
                                          </p:spTgt>
                                        </p:tgtEl>
                                        <p:attrNameLst>
                                          <p:attrName>ppt_w</p:attrName>
                                        </p:attrNameLst>
                                      </p:cBhvr>
                                      <p:tavLst>
                                        <p:tav tm="0">
                                          <p:val>
                                            <p:fltVal val="0"/>
                                          </p:val>
                                        </p:tav>
                                        <p:tav tm="100000">
                                          <p:val>
                                            <p:strVal val="#ppt_w"/>
                                          </p:val>
                                        </p:tav>
                                      </p:tavLst>
                                    </p:anim>
                                    <p:anim calcmode="lin" valueType="num">
                                      <p:cBhvr>
                                        <p:cTn id="65" dur="500" fill="hold"/>
                                        <p:tgtEl>
                                          <p:spTgt spid="3">
                                            <p:txEl>
                                              <p:pRg st="8" end="8"/>
                                            </p:txEl>
                                          </p:spTgt>
                                        </p:tgtEl>
                                        <p:attrNameLst>
                                          <p:attrName>ppt_h</p:attrName>
                                        </p:attrNameLst>
                                      </p:cBhvr>
                                      <p:tavLst>
                                        <p:tav tm="0">
                                          <p:val>
                                            <p:fltVal val="0"/>
                                          </p:val>
                                        </p:tav>
                                        <p:tav tm="100000">
                                          <p:val>
                                            <p:strVal val="#ppt_h"/>
                                          </p:val>
                                        </p:tav>
                                      </p:tavLst>
                                    </p:anim>
                                    <p:animEffect transition="in" filter="fade">
                                      <p:cBhvr>
                                        <p:cTn id="66" dur="500"/>
                                        <p:tgtEl>
                                          <p:spTgt spid="3">
                                            <p:txEl>
                                              <p:pRg st="8" end="8"/>
                                            </p:txEl>
                                          </p:spTgt>
                                        </p:tgtEl>
                                      </p:cBhvr>
                                    </p:animEffect>
                                  </p:childTnLst>
                                </p:cTn>
                              </p:par>
                              <p:par>
                                <p:cTn id="67" presetID="53" presetClass="entr" presetSubtype="16" fill="hold" grpId="0" nodeType="withEffect">
                                  <p:stCondLst>
                                    <p:cond delay="0"/>
                                  </p:stCondLst>
                                  <p:childTnLst>
                                    <p:set>
                                      <p:cBhvr>
                                        <p:cTn id="68" dur="1" fill="hold">
                                          <p:stCondLst>
                                            <p:cond delay="0"/>
                                          </p:stCondLst>
                                        </p:cTn>
                                        <p:tgtEl>
                                          <p:spTgt spid="3">
                                            <p:txEl>
                                              <p:pRg st="9" end="9"/>
                                            </p:txEl>
                                          </p:spTgt>
                                        </p:tgtEl>
                                        <p:attrNameLst>
                                          <p:attrName>style.visibility</p:attrName>
                                        </p:attrNameLst>
                                      </p:cBhvr>
                                      <p:to>
                                        <p:strVal val="visible"/>
                                      </p:to>
                                    </p:set>
                                    <p:anim calcmode="lin" valueType="num">
                                      <p:cBhvr>
                                        <p:cTn id="69" dur="500" fill="hold"/>
                                        <p:tgtEl>
                                          <p:spTgt spid="3">
                                            <p:txEl>
                                              <p:pRg st="9" end="9"/>
                                            </p:txEl>
                                          </p:spTgt>
                                        </p:tgtEl>
                                        <p:attrNameLst>
                                          <p:attrName>ppt_w</p:attrName>
                                        </p:attrNameLst>
                                      </p:cBhvr>
                                      <p:tavLst>
                                        <p:tav tm="0">
                                          <p:val>
                                            <p:fltVal val="0"/>
                                          </p:val>
                                        </p:tav>
                                        <p:tav tm="100000">
                                          <p:val>
                                            <p:strVal val="#ppt_w"/>
                                          </p:val>
                                        </p:tav>
                                      </p:tavLst>
                                    </p:anim>
                                    <p:anim calcmode="lin" valueType="num">
                                      <p:cBhvr>
                                        <p:cTn id="70" dur="500" fill="hold"/>
                                        <p:tgtEl>
                                          <p:spTgt spid="3">
                                            <p:txEl>
                                              <p:pRg st="9" end="9"/>
                                            </p:txEl>
                                          </p:spTgt>
                                        </p:tgtEl>
                                        <p:attrNameLst>
                                          <p:attrName>ppt_h</p:attrName>
                                        </p:attrNameLst>
                                      </p:cBhvr>
                                      <p:tavLst>
                                        <p:tav tm="0">
                                          <p:val>
                                            <p:fltVal val="0"/>
                                          </p:val>
                                        </p:tav>
                                        <p:tav tm="100000">
                                          <p:val>
                                            <p:strVal val="#ppt_h"/>
                                          </p:val>
                                        </p:tav>
                                      </p:tavLst>
                                    </p:anim>
                                    <p:animEffect transition="in" filter="fade">
                                      <p:cBhvr>
                                        <p:cTn id="71" dur="500"/>
                                        <p:tgtEl>
                                          <p:spTgt spid="3">
                                            <p:txEl>
                                              <p:pRg st="9" end="9"/>
                                            </p:txEl>
                                          </p:spTgt>
                                        </p:tgtEl>
                                      </p:cBhvr>
                                    </p:animEffect>
                                  </p:childTnLst>
                                </p:cTn>
                              </p:par>
                            </p:childTnLst>
                          </p:cTn>
                        </p:par>
                      </p:childTnLst>
                    </p:cTn>
                  </p:par>
                  <p:par>
                    <p:cTn id="72" fill="hold">
                      <p:stCondLst>
                        <p:cond delay="indefinite"/>
                      </p:stCondLst>
                      <p:childTnLst>
                        <p:par>
                          <p:cTn id="73" fill="hold">
                            <p:stCondLst>
                              <p:cond delay="0"/>
                            </p:stCondLst>
                            <p:childTnLst>
                              <p:par>
                                <p:cTn id="74" presetID="53" presetClass="entr" presetSubtype="16" fill="hold" grpId="0" nodeType="clickEffect">
                                  <p:stCondLst>
                                    <p:cond delay="0"/>
                                  </p:stCondLst>
                                  <p:childTnLst>
                                    <p:set>
                                      <p:cBhvr>
                                        <p:cTn id="75" dur="1" fill="hold">
                                          <p:stCondLst>
                                            <p:cond delay="0"/>
                                          </p:stCondLst>
                                        </p:cTn>
                                        <p:tgtEl>
                                          <p:spTgt spid="3">
                                            <p:txEl>
                                              <p:pRg st="10" end="10"/>
                                            </p:txEl>
                                          </p:spTgt>
                                        </p:tgtEl>
                                        <p:attrNameLst>
                                          <p:attrName>style.visibility</p:attrName>
                                        </p:attrNameLst>
                                      </p:cBhvr>
                                      <p:to>
                                        <p:strVal val="visible"/>
                                      </p:to>
                                    </p:set>
                                    <p:anim calcmode="lin" valueType="num">
                                      <p:cBhvr>
                                        <p:cTn id="76" dur="500" fill="hold"/>
                                        <p:tgtEl>
                                          <p:spTgt spid="3">
                                            <p:txEl>
                                              <p:pRg st="10" end="10"/>
                                            </p:txEl>
                                          </p:spTgt>
                                        </p:tgtEl>
                                        <p:attrNameLst>
                                          <p:attrName>ppt_w</p:attrName>
                                        </p:attrNameLst>
                                      </p:cBhvr>
                                      <p:tavLst>
                                        <p:tav tm="0">
                                          <p:val>
                                            <p:fltVal val="0"/>
                                          </p:val>
                                        </p:tav>
                                        <p:tav tm="100000">
                                          <p:val>
                                            <p:strVal val="#ppt_w"/>
                                          </p:val>
                                        </p:tav>
                                      </p:tavLst>
                                    </p:anim>
                                    <p:anim calcmode="lin" valueType="num">
                                      <p:cBhvr>
                                        <p:cTn id="77" dur="500" fill="hold"/>
                                        <p:tgtEl>
                                          <p:spTgt spid="3">
                                            <p:txEl>
                                              <p:pRg st="10" end="10"/>
                                            </p:txEl>
                                          </p:spTgt>
                                        </p:tgtEl>
                                        <p:attrNameLst>
                                          <p:attrName>ppt_h</p:attrName>
                                        </p:attrNameLst>
                                      </p:cBhvr>
                                      <p:tavLst>
                                        <p:tav tm="0">
                                          <p:val>
                                            <p:fltVal val="0"/>
                                          </p:val>
                                        </p:tav>
                                        <p:tav tm="100000">
                                          <p:val>
                                            <p:strVal val="#ppt_h"/>
                                          </p:val>
                                        </p:tav>
                                      </p:tavLst>
                                    </p:anim>
                                    <p:animEffect transition="in" filter="fade">
                                      <p:cBhvr>
                                        <p:cTn id="78" dur="500"/>
                                        <p:tgtEl>
                                          <p:spTgt spid="3">
                                            <p:txEl>
                                              <p:pRg st="10" end="10"/>
                                            </p:txEl>
                                          </p:spTgt>
                                        </p:tgtEl>
                                      </p:cBhvr>
                                    </p:animEffect>
                                  </p:childTnLst>
                                </p:cTn>
                              </p:par>
                              <p:par>
                                <p:cTn id="79" presetID="53" presetClass="entr" presetSubtype="16" fill="hold" grpId="0" nodeType="withEffect">
                                  <p:stCondLst>
                                    <p:cond delay="0"/>
                                  </p:stCondLst>
                                  <p:childTnLst>
                                    <p:set>
                                      <p:cBhvr>
                                        <p:cTn id="80" dur="1" fill="hold">
                                          <p:stCondLst>
                                            <p:cond delay="0"/>
                                          </p:stCondLst>
                                        </p:cTn>
                                        <p:tgtEl>
                                          <p:spTgt spid="3">
                                            <p:txEl>
                                              <p:pRg st="11" end="11"/>
                                            </p:txEl>
                                          </p:spTgt>
                                        </p:tgtEl>
                                        <p:attrNameLst>
                                          <p:attrName>style.visibility</p:attrName>
                                        </p:attrNameLst>
                                      </p:cBhvr>
                                      <p:to>
                                        <p:strVal val="visible"/>
                                      </p:to>
                                    </p:set>
                                    <p:anim calcmode="lin" valueType="num">
                                      <p:cBhvr>
                                        <p:cTn id="81" dur="500" fill="hold"/>
                                        <p:tgtEl>
                                          <p:spTgt spid="3">
                                            <p:txEl>
                                              <p:pRg st="11" end="11"/>
                                            </p:txEl>
                                          </p:spTgt>
                                        </p:tgtEl>
                                        <p:attrNameLst>
                                          <p:attrName>ppt_w</p:attrName>
                                        </p:attrNameLst>
                                      </p:cBhvr>
                                      <p:tavLst>
                                        <p:tav tm="0">
                                          <p:val>
                                            <p:fltVal val="0"/>
                                          </p:val>
                                        </p:tav>
                                        <p:tav tm="100000">
                                          <p:val>
                                            <p:strVal val="#ppt_w"/>
                                          </p:val>
                                        </p:tav>
                                      </p:tavLst>
                                    </p:anim>
                                    <p:anim calcmode="lin" valueType="num">
                                      <p:cBhvr>
                                        <p:cTn id="82" dur="500" fill="hold"/>
                                        <p:tgtEl>
                                          <p:spTgt spid="3">
                                            <p:txEl>
                                              <p:pRg st="11" end="11"/>
                                            </p:txEl>
                                          </p:spTgt>
                                        </p:tgtEl>
                                        <p:attrNameLst>
                                          <p:attrName>ppt_h</p:attrName>
                                        </p:attrNameLst>
                                      </p:cBhvr>
                                      <p:tavLst>
                                        <p:tav tm="0">
                                          <p:val>
                                            <p:fltVal val="0"/>
                                          </p:val>
                                        </p:tav>
                                        <p:tav tm="100000">
                                          <p:val>
                                            <p:strVal val="#ppt_h"/>
                                          </p:val>
                                        </p:tav>
                                      </p:tavLst>
                                    </p:anim>
                                    <p:animEffect transition="in" filter="fade">
                                      <p:cBhvr>
                                        <p:cTn id="83" dur="500"/>
                                        <p:tgtEl>
                                          <p:spTgt spid="3">
                                            <p:txEl>
                                              <p:pRg st="11" end="11"/>
                                            </p:txEl>
                                          </p:spTgt>
                                        </p:tgtEl>
                                      </p:cBhvr>
                                    </p:animEffect>
                                  </p:childTnLst>
                                </p:cTn>
                              </p:par>
                              <p:par>
                                <p:cTn id="84" presetID="53" presetClass="entr" presetSubtype="16" fill="hold" grpId="0" nodeType="withEffect">
                                  <p:stCondLst>
                                    <p:cond delay="0"/>
                                  </p:stCondLst>
                                  <p:childTnLst>
                                    <p:set>
                                      <p:cBhvr>
                                        <p:cTn id="85" dur="1" fill="hold">
                                          <p:stCondLst>
                                            <p:cond delay="0"/>
                                          </p:stCondLst>
                                        </p:cTn>
                                        <p:tgtEl>
                                          <p:spTgt spid="3">
                                            <p:txEl>
                                              <p:pRg st="12" end="12"/>
                                            </p:txEl>
                                          </p:spTgt>
                                        </p:tgtEl>
                                        <p:attrNameLst>
                                          <p:attrName>style.visibility</p:attrName>
                                        </p:attrNameLst>
                                      </p:cBhvr>
                                      <p:to>
                                        <p:strVal val="visible"/>
                                      </p:to>
                                    </p:set>
                                    <p:anim calcmode="lin" valueType="num">
                                      <p:cBhvr>
                                        <p:cTn id="86" dur="500" fill="hold"/>
                                        <p:tgtEl>
                                          <p:spTgt spid="3">
                                            <p:txEl>
                                              <p:pRg st="12" end="12"/>
                                            </p:txEl>
                                          </p:spTgt>
                                        </p:tgtEl>
                                        <p:attrNameLst>
                                          <p:attrName>ppt_w</p:attrName>
                                        </p:attrNameLst>
                                      </p:cBhvr>
                                      <p:tavLst>
                                        <p:tav tm="0">
                                          <p:val>
                                            <p:fltVal val="0"/>
                                          </p:val>
                                        </p:tav>
                                        <p:tav tm="100000">
                                          <p:val>
                                            <p:strVal val="#ppt_w"/>
                                          </p:val>
                                        </p:tav>
                                      </p:tavLst>
                                    </p:anim>
                                    <p:anim calcmode="lin" valueType="num">
                                      <p:cBhvr>
                                        <p:cTn id="87" dur="500" fill="hold"/>
                                        <p:tgtEl>
                                          <p:spTgt spid="3">
                                            <p:txEl>
                                              <p:pRg st="12" end="12"/>
                                            </p:txEl>
                                          </p:spTgt>
                                        </p:tgtEl>
                                        <p:attrNameLst>
                                          <p:attrName>ppt_h</p:attrName>
                                        </p:attrNameLst>
                                      </p:cBhvr>
                                      <p:tavLst>
                                        <p:tav tm="0">
                                          <p:val>
                                            <p:fltVal val="0"/>
                                          </p:val>
                                        </p:tav>
                                        <p:tav tm="100000">
                                          <p:val>
                                            <p:strVal val="#ppt_h"/>
                                          </p:val>
                                        </p:tav>
                                      </p:tavLst>
                                    </p:anim>
                                    <p:animEffect transition="in" filter="fade">
                                      <p:cBhvr>
                                        <p:cTn id="88"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0"/>
            <a:ext cx="8640960" cy="620688"/>
          </a:xfrm>
        </p:spPr>
        <p:txBody>
          <a:bodyPr>
            <a:noAutofit/>
          </a:bodyPr>
          <a:lstStyle/>
          <a:p>
            <a:pPr algn="ctr"/>
            <a:r>
              <a:rPr lang="en-GB" sz="3200" b="1" dirty="0">
                <a:solidFill>
                  <a:srgbClr val="FF0000"/>
                </a:solidFill>
              </a:rPr>
              <a:t>What the examiners are looking for</a:t>
            </a:r>
            <a:endParaRPr lang="en-US" sz="3200" dirty="0"/>
          </a:p>
        </p:txBody>
      </p:sp>
      <p:sp>
        <p:nvSpPr>
          <p:cNvPr id="3" name="Content Placeholder 2"/>
          <p:cNvSpPr>
            <a:spLocks noGrp="1"/>
          </p:cNvSpPr>
          <p:nvPr>
            <p:ph sz="quarter" idx="1"/>
          </p:nvPr>
        </p:nvSpPr>
        <p:spPr>
          <a:xfrm>
            <a:off x="179512" y="764704"/>
            <a:ext cx="8712968" cy="5904656"/>
          </a:xfrm>
        </p:spPr>
        <p:txBody>
          <a:bodyPr>
            <a:normAutofit fontScale="70000" lnSpcReduction="20000"/>
          </a:bodyPr>
          <a:lstStyle/>
          <a:p>
            <a:r>
              <a:rPr lang="en-GB" b="1" dirty="0"/>
              <a:t>Any problem addressed by the author?</a:t>
            </a:r>
          </a:p>
          <a:p>
            <a:r>
              <a:rPr lang="en-GB" b="1" dirty="0"/>
              <a:t>Is the work original?</a:t>
            </a:r>
          </a:p>
          <a:p>
            <a:pPr>
              <a:buFont typeface="Wingdings" pitchFamily="2" charset="2"/>
              <a:buChar char="q"/>
            </a:pPr>
            <a:r>
              <a:rPr lang="en-GB" b="1" dirty="0"/>
              <a:t>Is the literature current, relevant and adequate?</a:t>
            </a:r>
          </a:p>
          <a:p>
            <a:r>
              <a:rPr lang="en-GB" b="1" dirty="0"/>
              <a:t>Is the review critical or just descriptive?</a:t>
            </a:r>
          </a:p>
          <a:p>
            <a:r>
              <a:rPr lang="en-GB" b="1" dirty="0"/>
              <a:t>Any gap in literature?</a:t>
            </a:r>
          </a:p>
          <a:p>
            <a:pPr marL="457200" lvl="1" indent="-457200">
              <a:spcBef>
                <a:spcPts val="600"/>
              </a:spcBef>
              <a:buSzPct val="70000"/>
              <a:buFont typeface="Wingdings" pitchFamily="2" charset="2"/>
              <a:buChar char="q"/>
            </a:pPr>
            <a:r>
              <a:rPr lang="en-US" sz="2800" b="1" dirty="0"/>
              <a:t>Is the methodology appropriate and justified?</a:t>
            </a:r>
          </a:p>
          <a:p>
            <a:pPr marL="274320" lvl="1">
              <a:spcBef>
                <a:spcPts val="600"/>
              </a:spcBef>
              <a:buSzPct val="70000"/>
              <a:buFont typeface="Wingdings"/>
              <a:buChar char=""/>
            </a:pPr>
            <a:r>
              <a:rPr lang="en-US" sz="2800" b="1" dirty="0"/>
              <a:t>Are the data collected appropriate and relevant?</a:t>
            </a:r>
          </a:p>
          <a:p>
            <a:pPr marL="274320" lvl="1">
              <a:spcBef>
                <a:spcPts val="600"/>
              </a:spcBef>
              <a:buSzPct val="70000"/>
              <a:buFont typeface="Wingdings"/>
              <a:buChar char=""/>
            </a:pPr>
            <a:r>
              <a:rPr lang="en-US" sz="2800" b="1" dirty="0"/>
              <a:t>Are precautions taken against bias?</a:t>
            </a:r>
          </a:p>
          <a:p>
            <a:pPr marL="274320" lvl="1">
              <a:spcBef>
                <a:spcPts val="600"/>
              </a:spcBef>
              <a:buSzPct val="70000"/>
              <a:buFont typeface="Wingdings"/>
              <a:buChar char=""/>
            </a:pPr>
            <a:r>
              <a:rPr lang="en-GB" sz="2800" b="1" dirty="0"/>
              <a:t>Are the objectives achieved with appropriate methodology?</a:t>
            </a:r>
          </a:p>
          <a:p>
            <a:pPr marL="274320" lvl="1">
              <a:spcBef>
                <a:spcPts val="600"/>
              </a:spcBef>
              <a:buSzPct val="70000"/>
              <a:buFont typeface="Wingdings"/>
              <a:buChar char=""/>
            </a:pPr>
            <a:r>
              <a:rPr lang="en-US" sz="2800" b="1" dirty="0"/>
              <a:t>Have the hypotheses in fact been tested?</a:t>
            </a:r>
          </a:p>
          <a:p>
            <a:pPr marL="457200" lvl="1" indent="-457200">
              <a:spcBef>
                <a:spcPts val="600"/>
              </a:spcBef>
              <a:buSzPct val="70000"/>
              <a:buFont typeface="Wingdings" pitchFamily="2" charset="2"/>
              <a:buChar char="q"/>
            </a:pPr>
            <a:r>
              <a:rPr lang="en-US" sz="2800" b="1" dirty="0"/>
              <a:t>Are the results shown to support the hypothesis? </a:t>
            </a:r>
          </a:p>
          <a:p>
            <a:pPr marL="639763" lvl="1" indent="-236538" eaLnBrk="0" hangingPunct="0">
              <a:lnSpc>
                <a:spcPct val="90000"/>
              </a:lnSpc>
              <a:spcBef>
                <a:spcPts val="550"/>
              </a:spcBef>
              <a:buClr>
                <a:schemeClr val="accent1"/>
              </a:buClr>
              <a:buFont typeface="Verdana" pitchFamily="34" charset="0"/>
              <a:buChar char="◦"/>
              <a:defRPr/>
            </a:pPr>
            <a:r>
              <a:rPr lang="en-US" sz="2800" b="1" dirty="0"/>
              <a:t>Is the data properly </a:t>
            </a:r>
            <a:r>
              <a:rPr lang="en-US" sz="2800" b="1" dirty="0" err="1"/>
              <a:t>analysed</a:t>
            </a:r>
            <a:r>
              <a:rPr lang="en-US" sz="2800" b="1" dirty="0"/>
              <a:t>?</a:t>
            </a:r>
          </a:p>
          <a:p>
            <a:pPr marL="639763" lvl="1" indent="-236538" eaLnBrk="0" hangingPunct="0">
              <a:lnSpc>
                <a:spcPct val="90000"/>
              </a:lnSpc>
              <a:spcBef>
                <a:spcPts val="550"/>
              </a:spcBef>
              <a:buClr>
                <a:schemeClr val="accent1"/>
              </a:buClr>
              <a:buFont typeface="Verdana" pitchFamily="34" charset="0"/>
              <a:buChar char="◦"/>
              <a:defRPr/>
            </a:pPr>
            <a:r>
              <a:rPr lang="en-US" sz="2800" b="1" dirty="0"/>
              <a:t>Are the results presented clearly?</a:t>
            </a:r>
          </a:p>
          <a:p>
            <a:pPr marL="639763" lvl="1" indent="-236538" eaLnBrk="0" hangingPunct="0">
              <a:lnSpc>
                <a:spcPct val="90000"/>
              </a:lnSpc>
              <a:spcBef>
                <a:spcPts val="550"/>
              </a:spcBef>
              <a:buClr>
                <a:schemeClr val="accent1"/>
              </a:buClr>
              <a:buFont typeface="Verdana" pitchFamily="34" charset="0"/>
              <a:buChar char="◦"/>
              <a:defRPr/>
            </a:pPr>
            <a:r>
              <a:rPr lang="en-US" sz="2800" b="1" dirty="0"/>
              <a:t>Are the limits of the research identified?</a:t>
            </a:r>
          </a:p>
          <a:p>
            <a:pPr marL="639763" lvl="1" indent="-236538" eaLnBrk="0" hangingPunct="0">
              <a:lnSpc>
                <a:spcPct val="90000"/>
              </a:lnSpc>
              <a:spcBef>
                <a:spcPts val="550"/>
              </a:spcBef>
              <a:buClr>
                <a:schemeClr val="accent1"/>
              </a:buClr>
              <a:buFont typeface="Verdana" pitchFamily="34" charset="0"/>
              <a:buChar char="◦"/>
              <a:defRPr/>
            </a:pPr>
            <a:r>
              <a:rPr lang="en-US" sz="2800" b="1" dirty="0"/>
              <a:t>Are the main points to emerge identified?</a:t>
            </a:r>
          </a:p>
          <a:p>
            <a:pPr marL="639763" lvl="1" indent="-236538" eaLnBrk="0" hangingPunct="0">
              <a:lnSpc>
                <a:spcPct val="90000"/>
              </a:lnSpc>
              <a:spcBef>
                <a:spcPts val="550"/>
              </a:spcBef>
              <a:buClr>
                <a:schemeClr val="accent1"/>
              </a:buClr>
              <a:buFont typeface="Verdana" pitchFamily="34" charset="0"/>
              <a:buChar char="◦"/>
              <a:defRPr/>
            </a:pPr>
            <a:r>
              <a:rPr lang="en-US" sz="2800" b="1" dirty="0"/>
              <a:t>Are links made to the literature?</a:t>
            </a:r>
          </a:p>
          <a:p>
            <a:pPr marL="639763" lvl="1" indent="-236538" eaLnBrk="0" hangingPunct="0">
              <a:lnSpc>
                <a:spcPct val="90000"/>
              </a:lnSpc>
              <a:spcBef>
                <a:spcPts val="550"/>
              </a:spcBef>
              <a:buClr>
                <a:schemeClr val="accent1"/>
              </a:buClr>
              <a:buFont typeface="Verdana" pitchFamily="34" charset="0"/>
              <a:buChar char="◦"/>
              <a:defRPr/>
            </a:pPr>
            <a:r>
              <a:rPr lang="en-US" sz="2800" b="1" dirty="0"/>
              <a:t>Is there theoretical development?</a:t>
            </a:r>
          </a:p>
          <a:p>
            <a:pPr marL="639763" lvl="1" indent="-236538" eaLnBrk="0" hangingPunct="0">
              <a:lnSpc>
                <a:spcPct val="90000"/>
              </a:lnSpc>
              <a:spcBef>
                <a:spcPts val="550"/>
              </a:spcBef>
              <a:buClr>
                <a:schemeClr val="accent1"/>
              </a:buClr>
              <a:buFont typeface="Verdana" pitchFamily="34" charset="0"/>
              <a:buChar char="◦"/>
              <a:defRPr/>
            </a:pPr>
            <a:r>
              <a:rPr lang="en-US" sz="2800" b="1" dirty="0"/>
              <a:t>Are the tables and figures appropriately labeled and sources indicated?</a:t>
            </a:r>
          </a:p>
          <a:p>
            <a:pPr marL="274320" lvl="1">
              <a:spcBef>
                <a:spcPts val="600"/>
              </a:spcBef>
              <a:buSzPct val="70000"/>
              <a:buFont typeface="Wingdings"/>
              <a:buChar char=""/>
            </a:pPr>
            <a:endParaRPr lang="en-US" sz="2800" b="1" dirty="0"/>
          </a:p>
          <a:p>
            <a:pPr marL="274320" lvl="1">
              <a:spcBef>
                <a:spcPts val="600"/>
              </a:spcBef>
              <a:buSzPct val="70000"/>
              <a:buFont typeface="Wingdings"/>
              <a:buChar char=""/>
            </a:pPr>
            <a:endParaRPr lang="en-US" sz="2800" b="1" dirty="0"/>
          </a:p>
          <a:p>
            <a:endParaRPr lang="en-GB" b="1" dirty="0"/>
          </a:p>
          <a:p>
            <a:endParaRPr lang="en-US" b="1" dirty="0"/>
          </a:p>
        </p:txBody>
      </p:sp>
    </p:spTree>
    <p:extLst>
      <p:ext uri="{BB962C8B-B14F-4D97-AF65-F5344CB8AC3E}">
        <p14:creationId xmlns:p14="http://schemas.microsoft.com/office/powerpoint/2010/main" val="18163548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additive="base">
                                        <p:cTn id="3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 calcmode="lin" valueType="num">
                                      <p:cBhvr additive="base">
                                        <p:cTn id="3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6" end="6"/>
                                            </p:txEl>
                                          </p:spTgt>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 calcmode="lin" valueType="num">
                                      <p:cBhvr additive="base">
                                        <p:cTn id="47"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8" end="8"/>
                                            </p:txEl>
                                          </p:spTgt>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3">
                                            <p:txEl>
                                              <p:pRg st="9" end="9"/>
                                            </p:txEl>
                                          </p:spTgt>
                                        </p:tgtEl>
                                        <p:attrNameLst>
                                          <p:attrName>style.visibility</p:attrName>
                                        </p:attrNameLst>
                                      </p:cBhvr>
                                      <p:to>
                                        <p:strVal val="visible"/>
                                      </p:to>
                                    </p:set>
                                    <p:anim calcmode="lin" valueType="num">
                                      <p:cBhvr additive="base">
                                        <p:cTn id="5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3">
                                            <p:txEl>
                                              <p:pRg st="9" end="9"/>
                                            </p:txEl>
                                          </p:spTgt>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3">
                                            <p:txEl>
                                              <p:pRg st="10" end="10"/>
                                            </p:txEl>
                                          </p:spTgt>
                                        </p:tgtEl>
                                        <p:attrNameLst>
                                          <p:attrName>style.visibility</p:attrName>
                                        </p:attrNameLst>
                                      </p:cBhvr>
                                      <p:to>
                                        <p:strVal val="visible"/>
                                      </p:to>
                                    </p:set>
                                    <p:anim calcmode="lin" valueType="num">
                                      <p:cBhvr additive="base">
                                        <p:cTn id="55"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10" end="10"/>
                                            </p:txEl>
                                          </p:spTgt>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3">
                                            <p:txEl>
                                              <p:pRg st="11" end="11"/>
                                            </p:txEl>
                                          </p:spTgt>
                                        </p:tgtEl>
                                        <p:attrNameLst>
                                          <p:attrName>style.visibility</p:attrName>
                                        </p:attrNameLst>
                                      </p:cBhvr>
                                      <p:to>
                                        <p:strVal val="visible"/>
                                      </p:to>
                                    </p:set>
                                    <p:anim calcmode="lin" valueType="num">
                                      <p:cBhvr additive="base">
                                        <p:cTn id="59"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3">
                                            <p:txEl>
                                              <p:pRg st="11" end="11"/>
                                            </p:txEl>
                                          </p:spTgt>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3">
                                            <p:txEl>
                                              <p:pRg st="12" end="12"/>
                                            </p:txEl>
                                          </p:spTgt>
                                        </p:tgtEl>
                                        <p:attrNameLst>
                                          <p:attrName>style.visibility</p:attrName>
                                        </p:attrNameLst>
                                      </p:cBhvr>
                                      <p:to>
                                        <p:strVal val="visible"/>
                                      </p:to>
                                    </p:set>
                                    <p:anim calcmode="lin" valueType="num">
                                      <p:cBhvr additive="base">
                                        <p:cTn id="63"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64" dur="500" fill="hold"/>
                                        <p:tgtEl>
                                          <p:spTgt spid="3">
                                            <p:txEl>
                                              <p:pRg st="12" end="12"/>
                                            </p:txEl>
                                          </p:spTgt>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3">
                                            <p:txEl>
                                              <p:pRg st="13" end="13"/>
                                            </p:txEl>
                                          </p:spTgt>
                                        </p:tgtEl>
                                        <p:attrNameLst>
                                          <p:attrName>style.visibility</p:attrName>
                                        </p:attrNameLst>
                                      </p:cBhvr>
                                      <p:to>
                                        <p:strVal val="visible"/>
                                      </p:to>
                                    </p:set>
                                    <p:anim calcmode="lin" valueType="num">
                                      <p:cBhvr additive="base">
                                        <p:cTn id="67"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3" end="13"/>
                                            </p:txEl>
                                          </p:spTgt>
                                        </p:tgtEl>
                                        <p:attrNameLst>
                                          <p:attrName>ppt_y</p:attrName>
                                        </p:attrNameLst>
                                      </p:cBhvr>
                                      <p:tavLst>
                                        <p:tav tm="0">
                                          <p:val>
                                            <p:strVal val="1+#ppt_h/2"/>
                                          </p:val>
                                        </p:tav>
                                        <p:tav tm="100000">
                                          <p:val>
                                            <p:strVal val="#ppt_y"/>
                                          </p:val>
                                        </p:tav>
                                      </p:tavLst>
                                    </p:anim>
                                  </p:childTnLst>
                                </p:cTn>
                              </p:par>
                              <p:par>
                                <p:cTn id="69" presetID="2" presetClass="entr" presetSubtype="4" fill="hold" grpId="0" nodeType="withEffect">
                                  <p:stCondLst>
                                    <p:cond delay="0"/>
                                  </p:stCondLst>
                                  <p:childTnLst>
                                    <p:set>
                                      <p:cBhvr>
                                        <p:cTn id="70" dur="1" fill="hold">
                                          <p:stCondLst>
                                            <p:cond delay="0"/>
                                          </p:stCondLst>
                                        </p:cTn>
                                        <p:tgtEl>
                                          <p:spTgt spid="3">
                                            <p:txEl>
                                              <p:pRg st="14" end="14"/>
                                            </p:txEl>
                                          </p:spTgt>
                                        </p:tgtEl>
                                        <p:attrNameLst>
                                          <p:attrName>style.visibility</p:attrName>
                                        </p:attrNameLst>
                                      </p:cBhvr>
                                      <p:to>
                                        <p:strVal val="visible"/>
                                      </p:to>
                                    </p:set>
                                    <p:anim calcmode="lin" valueType="num">
                                      <p:cBhvr additive="base">
                                        <p:cTn id="71" dur="500" fill="hold"/>
                                        <p:tgtEl>
                                          <p:spTgt spid="3">
                                            <p:txEl>
                                              <p:pRg st="14" end="14"/>
                                            </p:txEl>
                                          </p:spTgt>
                                        </p:tgtEl>
                                        <p:attrNameLst>
                                          <p:attrName>ppt_x</p:attrName>
                                        </p:attrNameLst>
                                      </p:cBhvr>
                                      <p:tavLst>
                                        <p:tav tm="0">
                                          <p:val>
                                            <p:strVal val="#ppt_x"/>
                                          </p:val>
                                        </p:tav>
                                        <p:tav tm="100000">
                                          <p:val>
                                            <p:strVal val="#ppt_x"/>
                                          </p:val>
                                        </p:tav>
                                      </p:tavLst>
                                    </p:anim>
                                    <p:anim calcmode="lin" valueType="num">
                                      <p:cBhvr additive="base">
                                        <p:cTn id="72" dur="500" fill="hold"/>
                                        <p:tgtEl>
                                          <p:spTgt spid="3">
                                            <p:txEl>
                                              <p:pRg st="14" end="14"/>
                                            </p:txEl>
                                          </p:spTgt>
                                        </p:tgtEl>
                                        <p:attrNameLst>
                                          <p:attrName>ppt_y</p:attrName>
                                        </p:attrNameLst>
                                      </p:cBhvr>
                                      <p:tavLst>
                                        <p:tav tm="0">
                                          <p:val>
                                            <p:strVal val="1+#ppt_h/2"/>
                                          </p:val>
                                        </p:tav>
                                        <p:tav tm="100000">
                                          <p:val>
                                            <p:strVal val="#ppt_y"/>
                                          </p:val>
                                        </p:tav>
                                      </p:tavLst>
                                    </p:anim>
                                  </p:childTnLst>
                                </p:cTn>
                              </p:par>
                              <p:par>
                                <p:cTn id="73" presetID="2" presetClass="entr" presetSubtype="4" fill="hold" grpId="0" nodeType="withEffect">
                                  <p:stCondLst>
                                    <p:cond delay="0"/>
                                  </p:stCondLst>
                                  <p:childTnLst>
                                    <p:set>
                                      <p:cBhvr>
                                        <p:cTn id="74" dur="1" fill="hold">
                                          <p:stCondLst>
                                            <p:cond delay="0"/>
                                          </p:stCondLst>
                                        </p:cTn>
                                        <p:tgtEl>
                                          <p:spTgt spid="3">
                                            <p:txEl>
                                              <p:pRg st="15" end="15"/>
                                            </p:txEl>
                                          </p:spTgt>
                                        </p:tgtEl>
                                        <p:attrNameLst>
                                          <p:attrName>style.visibility</p:attrName>
                                        </p:attrNameLst>
                                      </p:cBhvr>
                                      <p:to>
                                        <p:strVal val="visible"/>
                                      </p:to>
                                    </p:set>
                                    <p:anim calcmode="lin" valueType="num">
                                      <p:cBhvr additive="base">
                                        <p:cTn id="75" dur="500" fill="hold"/>
                                        <p:tgtEl>
                                          <p:spTgt spid="3">
                                            <p:txEl>
                                              <p:pRg st="15" end="15"/>
                                            </p:txEl>
                                          </p:spTgt>
                                        </p:tgtEl>
                                        <p:attrNameLst>
                                          <p:attrName>ppt_x</p:attrName>
                                        </p:attrNameLst>
                                      </p:cBhvr>
                                      <p:tavLst>
                                        <p:tav tm="0">
                                          <p:val>
                                            <p:strVal val="#ppt_x"/>
                                          </p:val>
                                        </p:tav>
                                        <p:tav tm="100000">
                                          <p:val>
                                            <p:strVal val="#ppt_x"/>
                                          </p:val>
                                        </p:tav>
                                      </p:tavLst>
                                    </p:anim>
                                    <p:anim calcmode="lin" valueType="num">
                                      <p:cBhvr additive="base">
                                        <p:cTn id="76" dur="500" fill="hold"/>
                                        <p:tgtEl>
                                          <p:spTgt spid="3">
                                            <p:txEl>
                                              <p:pRg st="15" end="15"/>
                                            </p:txEl>
                                          </p:spTgt>
                                        </p:tgtEl>
                                        <p:attrNameLst>
                                          <p:attrName>ppt_y</p:attrName>
                                        </p:attrNameLst>
                                      </p:cBhvr>
                                      <p:tavLst>
                                        <p:tav tm="0">
                                          <p:val>
                                            <p:strVal val="1+#ppt_h/2"/>
                                          </p:val>
                                        </p:tav>
                                        <p:tav tm="100000">
                                          <p:val>
                                            <p:strVal val="#ppt_y"/>
                                          </p:val>
                                        </p:tav>
                                      </p:tavLst>
                                    </p:anim>
                                  </p:childTnLst>
                                </p:cTn>
                              </p:par>
                              <p:par>
                                <p:cTn id="77" presetID="2" presetClass="entr" presetSubtype="4" fill="hold" grpId="0" nodeType="withEffect">
                                  <p:stCondLst>
                                    <p:cond delay="0"/>
                                  </p:stCondLst>
                                  <p:childTnLst>
                                    <p:set>
                                      <p:cBhvr>
                                        <p:cTn id="78" dur="1" fill="hold">
                                          <p:stCondLst>
                                            <p:cond delay="0"/>
                                          </p:stCondLst>
                                        </p:cTn>
                                        <p:tgtEl>
                                          <p:spTgt spid="3">
                                            <p:txEl>
                                              <p:pRg st="16" end="16"/>
                                            </p:txEl>
                                          </p:spTgt>
                                        </p:tgtEl>
                                        <p:attrNameLst>
                                          <p:attrName>style.visibility</p:attrName>
                                        </p:attrNameLst>
                                      </p:cBhvr>
                                      <p:to>
                                        <p:strVal val="visible"/>
                                      </p:to>
                                    </p:set>
                                    <p:anim calcmode="lin" valueType="num">
                                      <p:cBhvr additive="base">
                                        <p:cTn id="79" dur="500" fill="hold"/>
                                        <p:tgtEl>
                                          <p:spTgt spid="3">
                                            <p:txEl>
                                              <p:pRg st="16" end="16"/>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6" end="16"/>
                                            </p:txEl>
                                          </p:spTgt>
                                        </p:tgtEl>
                                        <p:attrNameLst>
                                          <p:attrName>ppt_y</p:attrName>
                                        </p:attrNameLst>
                                      </p:cBhvr>
                                      <p:tavLst>
                                        <p:tav tm="0">
                                          <p:val>
                                            <p:strVal val="1+#ppt_h/2"/>
                                          </p:val>
                                        </p:tav>
                                        <p:tav tm="100000">
                                          <p:val>
                                            <p:strVal val="#ppt_y"/>
                                          </p:val>
                                        </p:tav>
                                      </p:tavLst>
                                    </p:anim>
                                  </p:childTnLst>
                                </p:cTn>
                              </p:par>
                              <p:par>
                                <p:cTn id="81" presetID="2" presetClass="entr" presetSubtype="4" fill="hold" grpId="0" nodeType="withEffect">
                                  <p:stCondLst>
                                    <p:cond delay="0"/>
                                  </p:stCondLst>
                                  <p:childTnLst>
                                    <p:set>
                                      <p:cBhvr>
                                        <p:cTn id="82" dur="1" fill="hold">
                                          <p:stCondLst>
                                            <p:cond delay="0"/>
                                          </p:stCondLst>
                                        </p:cTn>
                                        <p:tgtEl>
                                          <p:spTgt spid="3">
                                            <p:txEl>
                                              <p:pRg st="17" end="17"/>
                                            </p:txEl>
                                          </p:spTgt>
                                        </p:tgtEl>
                                        <p:attrNameLst>
                                          <p:attrName>style.visibility</p:attrName>
                                        </p:attrNameLst>
                                      </p:cBhvr>
                                      <p:to>
                                        <p:strVal val="visible"/>
                                      </p:to>
                                    </p:set>
                                    <p:anim calcmode="lin" valueType="num">
                                      <p:cBhvr additive="base">
                                        <p:cTn id="83" dur="500" fill="hold"/>
                                        <p:tgtEl>
                                          <p:spTgt spid="3">
                                            <p:txEl>
                                              <p:pRg st="17" end="17"/>
                                            </p:txEl>
                                          </p:spTgt>
                                        </p:tgtEl>
                                        <p:attrNameLst>
                                          <p:attrName>ppt_x</p:attrName>
                                        </p:attrNameLst>
                                      </p:cBhvr>
                                      <p:tavLst>
                                        <p:tav tm="0">
                                          <p:val>
                                            <p:strVal val="#ppt_x"/>
                                          </p:val>
                                        </p:tav>
                                        <p:tav tm="100000">
                                          <p:val>
                                            <p:strVal val="#ppt_x"/>
                                          </p:val>
                                        </p:tav>
                                      </p:tavLst>
                                    </p:anim>
                                    <p:anim calcmode="lin" valueType="num">
                                      <p:cBhvr additive="base">
                                        <p:cTn id="84" dur="500" fill="hold"/>
                                        <p:tgtEl>
                                          <p:spTgt spid="3">
                                            <p:txEl>
                                              <p:pRg st="17" end="1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0"/>
            <a:ext cx="8640960" cy="620688"/>
          </a:xfrm>
        </p:spPr>
        <p:txBody>
          <a:bodyPr>
            <a:noAutofit/>
          </a:bodyPr>
          <a:lstStyle/>
          <a:p>
            <a:pPr algn="ctr"/>
            <a:r>
              <a:rPr lang="en-GB" sz="3200" b="1" dirty="0">
                <a:solidFill>
                  <a:srgbClr val="FF0000"/>
                </a:solidFill>
              </a:rPr>
              <a:t>CONCLUSION</a:t>
            </a:r>
            <a:endParaRPr lang="en-US" sz="3200" dirty="0"/>
          </a:p>
        </p:txBody>
      </p:sp>
      <p:sp>
        <p:nvSpPr>
          <p:cNvPr id="3" name="Content Placeholder 2"/>
          <p:cNvSpPr>
            <a:spLocks noGrp="1"/>
          </p:cNvSpPr>
          <p:nvPr>
            <p:ph sz="quarter" idx="1"/>
          </p:nvPr>
        </p:nvSpPr>
        <p:spPr>
          <a:xfrm>
            <a:off x="179512" y="764704"/>
            <a:ext cx="8712968" cy="5904656"/>
          </a:xfrm>
        </p:spPr>
        <p:txBody>
          <a:bodyPr>
            <a:normAutofit/>
          </a:bodyPr>
          <a:lstStyle/>
          <a:p>
            <a:pPr algn="just">
              <a:lnSpc>
                <a:spcPct val="90000"/>
              </a:lnSpc>
              <a:spcBef>
                <a:spcPts val="1200"/>
              </a:spcBef>
              <a:buFont typeface="Wingdings" pitchFamily="2" charset="2"/>
              <a:buChar char="q"/>
            </a:pPr>
            <a:r>
              <a:rPr lang="en-GB" b="1" dirty="0">
                <a:latin typeface="Times"/>
              </a:rPr>
              <a:t>Clear identification of research problem is the pivot of proposal and thesis writing</a:t>
            </a:r>
            <a:endParaRPr lang="en-US" b="1" dirty="0">
              <a:latin typeface="Times"/>
            </a:endParaRPr>
          </a:p>
          <a:p>
            <a:pPr algn="just">
              <a:lnSpc>
                <a:spcPct val="90000"/>
              </a:lnSpc>
              <a:spcBef>
                <a:spcPts val="1200"/>
              </a:spcBef>
              <a:buFont typeface="Wingdings" pitchFamily="2" charset="2"/>
              <a:buChar char="q"/>
            </a:pPr>
            <a:r>
              <a:rPr lang="en-US" b="1" dirty="0">
                <a:latin typeface="Times"/>
              </a:rPr>
              <a:t>Literature review is the foundation of academic writing.</a:t>
            </a:r>
          </a:p>
          <a:p>
            <a:pPr algn="just">
              <a:lnSpc>
                <a:spcPct val="90000"/>
              </a:lnSpc>
              <a:spcBef>
                <a:spcPts val="1200"/>
              </a:spcBef>
              <a:buFont typeface="Wingdings" pitchFamily="2" charset="2"/>
              <a:buChar char="q"/>
            </a:pPr>
            <a:r>
              <a:rPr lang="en-US" b="1" dirty="0">
                <a:latin typeface="Times"/>
              </a:rPr>
              <a:t>Methodology is the bridge in-between problem identification and the solution.</a:t>
            </a:r>
          </a:p>
          <a:p>
            <a:pPr algn="just">
              <a:lnSpc>
                <a:spcPct val="90000"/>
              </a:lnSpc>
              <a:spcBef>
                <a:spcPts val="1200"/>
              </a:spcBef>
              <a:buFont typeface="Wingdings" pitchFamily="2" charset="2"/>
              <a:buChar char="q"/>
            </a:pPr>
            <a:r>
              <a:rPr lang="en-US" b="1" dirty="0">
                <a:latin typeface="Times"/>
              </a:rPr>
              <a:t>A paper or thesis is an attempt to persuade.</a:t>
            </a:r>
          </a:p>
          <a:p>
            <a:pPr algn="just">
              <a:lnSpc>
                <a:spcPct val="90000"/>
              </a:lnSpc>
              <a:spcBef>
                <a:spcPts val="1200"/>
              </a:spcBef>
              <a:buFont typeface="Wingdings" pitchFamily="2" charset="2"/>
              <a:buChar char="q"/>
            </a:pPr>
            <a:r>
              <a:rPr lang="en-US" b="1" dirty="0">
                <a:latin typeface="Times"/>
              </a:rPr>
              <a:t>The key to persuasion is organization and consistency.</a:t>
            </a:r>
          </a:p>
          <a:p>
            <a:pPr algn="just">
              <a:lnSpc>
                <a:spcPct val="90000"/>
              </a:lnSpc>
              <a:spcBef>
                <a:spcPts val="1200"/>
              </a:spcBef>
              <a:buFont typeface="Wingdings" pitchFamily="2" charset="2"/>
              <a:buChar char="q"/>
            </a:pPr>
            <a:r>
              <a:rPr lang="en-US" b="1" dirty="0">
                <a:latin typeface="Times"/>
              </a:rPr>
              <a:t>Add value to yourself.</a:t>
            </a:r>
          </a:p>
          <a:p>
            <a:pPr algn="just">
              <a:lnSpc>
                <a:spcPct val="90000"/>
              </a:lnSpc>
              <a:spcBef>
                <a:spcPts val="1200"/>
              </a:spcBef>
              <a:buFont typeface="Wingdings" pitchFamily="2" charset="2"/>
              <a:buChar char="q"/>
            </a:pPr>
            <a:r>
              <a:rPr lang="en-US" b="1" dirty="0">
                <a:latin typeface="Times"/>
              </a:rPr>
              <a:t>There is no retiring age in academic writing.</a:t>
            </a:r>
          </a:p>
          <a:p>
            <a:pPr algn="just">
              <a:lnSpc>
                <a:spcPct val="90000"/>
              </a:lnSpc>
              <a:spcBef>
                <a:spcPts val="1200"/>
              </a:spcBef>
              <a:buFont typeface="Wingdings" pitchFamily="2" charset="2"/>
              <a:buChar char="q"/>
            </a:pPr>
            <a:r>
              <a:rPr lang="en-US" b="1" dirty="0">
                <a:latin typeface="Times"/>
              </a:rPr>
              <a:t>If at first you don't succeed, try, try, try, try, try, try, try, try, try, again.</a:t>
            </a:r>
          </a:p>
          <a:p>
            <a:pPr algn="just">
              <a:lnSpc>
                <a:spcPct val="90000"/>
              </a:lnSpc>
              <a:spcBef>
                <a:spcPts val="1200"/>
              </a:spcBef>
              <a:buFont typeface="Wingdings" pitchFamily="2" charset="2"/>
              <a:buChar char="q"/>
            </a:pPr>
            <a:r>
              <a:rPr lang="en-US" b="1" dirty="0">
                <a:latin typeface="Times"/>
              </a:rPr>
              <a:t>The quitter never wins and the winner never quits.</a:t>
            </a:r>
          </a:p>
          <a:p>
            <a:pPr>
              <a:lnSpc>
                <a:spcPct val="90000"/>
              </a:lnSpc>
              <a:spcBef>
                <a:spcPts val="1200"/>
              </a:spcBef>
            </a:pPr>
            <a:endParaRPr lang="en-US" b="1" dirty="0">
              <a:latin typeface="Times"/>
            </a:endParaRPr>
          </a:p>
          <a:p>
            <a:pPr lvl="2">
              <a:lnSpc>
                <a:spcPct val="90000"/>
              </a:lnSpc>
              <a:spcBef>
                <a:spcPts val="1200"/>
              </a:spcBef>
            </a:pPr>
            <a:endParaRPr lang="en-US" b="1" dirty="0">
              <a:latin typeface="Times"/>
            </a:endParaRPr>
          </a:p>
        </p:txBody>
      </p:sp>
    </p:spTree>
    <p:extLst>
      <p:ext uri="{BB962C8B-B14F-4D97-AF65-F5344CB8AC3E}">
        <p14:creationId xmlns:p14="http://schemas.microsoft.com/office/powerpoint/2010/main" val="2235300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1" name="Picture 9"/>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a:xfrm>
            <a:off x="5500688" y="1268760"/>
            <a:ext cx="2925762" cy="4320480"/>
          </a:xfrm>
        </p:spPr>
      </p:pic>
      <p:sp>
        <p:nvSpPr>
          <p:cNvPr id="5" name="Rectangle 4"/>
          <p:cNvSpPr txBox="1">
            <a:spLocks noChangeArrowheads="1"/>
          </p:cNvSpPr>
          <p:nvPr/>
        </p:nvSpPr>
        <p:spPr bwMode="auto">
          <a:xfrm>
            <a:off x="685800" y="836712"/>
            <a:ext cx="3836988" cy="5472608"/>
          </a:xfrm>
          <a:prstGeom prst="rect">
            <a:avLst/>
          </a:prstGeom>
          <a:noFill/>
          <a:ln w="9525">
            <a:noFill/>
            <a:miter lim="800000"/>
            <a:headEnd/>
            <a:tailEnd/>
          </a:ln>
        </p:spPr>
        <p:txBody>
          <a:bodyPr/>
          <a:lstStyle/>
          <a:p>
            <a:pPr marL="539750" indent="-457200" eaLnBrk="0" hangingPunct="0">
              <a:spcBef>
                <a:spcPts val="600"/>
              </a:spcBef>
              <a:buClr>
                <a:schemeClr val="accent1"/>
              </a:buClr>
              <a:buSzPct val="80000"/>
              <a:buFont typeface="Wingdings" pitchFamily="2" charset="2"/>
              <a:buChar char="v"/>
              <a:defRPr/>
            </a:pPr>
            <a:r>
              <a:rPr lang="en-US" sz="2800" b="1" dirty="0">
                <a:latin typeface="+mn-lt"/>
                <a:cs typeface="+mn-cs"/>
              </a:rPr>
              <a:t>Your are not on your own</a:t>
            </a:r>
          </a:p>
          <a:p>
            <a:pPr marL="639763" lvl="1" indent="-236538" eaLnBrk="0" hangingPunct="0">
              <a:spcBef>
                <a:spcPts val="550"/>
              </a:spcBef>
              <a:buClr>
                <a:schemeClr val="accent1"/>
              </a:buClr>
              <a:buFont typeface="Wingdings" pitchFamily="2" charset="2"/>
              <a:buNone/>
              <a:defRPr/>
            </a:pPr>
            <a:endParaRPr lang="en-US" sz="2800" b="1" dirty="0">
              <a:latin typeface="+mn-lt"/>
              <a:cs typeface="+mn-cs"/>
            </a:endParaRPr>
          </a:p>
          <a:p>
            <a:pPr marL="539750" indent="-457200" eaLnBrk="0" hangingPunct="0">
              <a:spcBef>
                <a:spcPts val="600"/>
              </a:spcBef>
              <a:buClr>
                <a:schemeClr val="accent1"/>
              </a:buClr>
              <a:buSzPct val="80000"/>
              <a:buFont typeface="Wingdings" pitchFamily="2" charset="2"/>
              <a:buChar char="v"/>
              <a:defRPr/>
            </a:pPr>
            <a:r>
              <a:rPr lang="en-US" sz="2800" b="1" dirty="0">
                <a:latin typeface="+mn-lt"/>
                <a:cs typeface="+mn-cs"/>
              </a:rPr>
              <a:t>Your supervisor is on your side</a:t>
            </a:r>
          </a:p>
          <a:p>
            <a:pPr marL="639763" lvl="1" indent="-236538" eaLnBrk="0" hangingPunct="0">
              <a:spcBef>
                <a:spcPts val="550"/>
              </a:spcBef>
              <a:buClr>
                <a:schemeClr val="accent1"/>
              </a:buClr>
              <a:buFont typeface="Verdana" pitchFamily="34" charset="0"/>
              <a:buChar char="◦"/>
              <a:defRPr/>
            </a:pPr>
            <a:r>
              <a:rPr lang="en-US" sz="2800" b="1" dirty="0">
                <a:latin typeface="+mn-lt"/>
                <a:cs typeface="+mn-cs"/>
              </a:rPr>
              <a:t>Your success is their success</a:t>
            </a:r>
          </a:p>
          <a:p>
            <a:pPr marL="403225" lvl="1" eaLnBrk="0" hangingPunct="0">
              <a:spcBef>
                <a:spcPts val="550"/>
              </a:spcBef>
              <a:buClr>
                <a:schemeClr val="accent1"/>
              </a:buClr>
              <a:defRPr/>
            </a:pPr>
            <a:endParaRPr lang="en-US" sz="2800" b="1" dirty="0">
              <a:latin typeface="+mn-lt"/>
              <a:cs typeface="+mn-cs"/>
            </a:endParaRPr>
          </a:p>
          <a:p>
            <a:pPr marL="860425" lvl="1" indent="-457200" eaLnBrk="0" hangingPunct="0">
              <a:spcBef>
                <a:spcPts val="550"/>
              </a:spcBef>
              <a:buClr>
                <a:schemeClr val="accent1"/>
              </a:buClr>
              <a:buFont typeface="Wingdings" pitchFamily="2" charset="2"/>
              <a:buChar char="v"/>
              <a:defRPr/>
            </a:pPr>
            <a:r>
              <a:rPr lang="en-GB" sz="2800" b="1" dirty="0">
                <a:latin typeface="+mn-lt"/>
                <a:cs typeface="+mn-cs"/>
              </a:rPr>
              <a:t>PG College is ready to assist you</a:t>
            </a:r>
            <a:endParaRPr lang="en-US" sz="2800" b="1" dirty="0">
              <a:latin typeface="+mn-lt"/>
              <a:cs typeface="+mn-cs"/>
            </a:endParaRPr>
          </a:p>
        </p:txBody>
      </p:sp>
    </p:spTree>
    <p:extLst>
      <p:ext uri="{BB962C8B-B14F-4D97-AF65-F5344CB8AC3E}">
        <p14:creationId xmlns:p14="http://schemas.microsoft.com/office/powerpoint/2010/main" val="13777900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25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79512" y="116632"/>
            <a:ext cx="8640960" cy="6741368"/>
          </a:xfrm>
        </p:spPr>
        <p:txBody>
          <a:bodyPr>
            <a:noAutofit/>
          </a:bodyPr>
          <a:lstStyle/>
          <a:p>
            <a:pPr marL="731520" lvl="2" indent="0" algn="ctr">
              <a:lnSpc>
                <a:spcPct val="90000"/>
              </a:lnSpc>
              <a:spcBef>
                <a:spcPts val="1200"/>
              </a:spcBef>
              <a:buNone/>
            </a:pPr>
            <a:r>
              <a:rPr lang="en-GB" sz="8800" b="1" dirty="0">
                <a:solidFill>
                  <a:srgbClr val="FF0000"/>
                </a:solidFill>
              </a:rPr>
              <a:t>THANK YOU</a:t>
            </a:r>
          </a:p>
          <a:p>
            <a:pPr marL="731520" lvl="2" indent="0" algn="ctr">
              <a:lnSpc>
                <a:spcPct val="90000"/>
              </a:lnSpc>
              <a:spcBef>
                <a:spcPts val="1200"/>
              </a:spcBef>
              <a:buNone/>
            </a:pPr>
            <a:endParaRPr lang="en-GB" sz="8800" b="1" dirty="0">
              <a:solidFill>
                <a:srgbClr val="FF0000"/>
              </a:solidFill>
            </a:endParaRPr>
          </a:p>
          <a:p>
            <a:pPr marL="731520" lvl="2" indent="0" algn="ctr">
              <a:lnSpc>
                <a:spcPct val="90000"/>
              </a:lnSpc>
              <a:spcBef>
                <a:spcPts val="1200"/>
              </a:spcBef>
              <a:buNone/>
            </a:pPr>
            <a:r>
              <a:rPr lang="en-GB" sz="8800" b="1" dirty="0">
                <a:solidFill>
                  <a:srgbClr val="FF0000"/>
                </a:solidFill>
              </a:rPr>
              <a:t>   FOR</a:t>
            </a:r>
          </a:p>
          <a:p>
            <a:pPr marL="731520" lvl="2" indent="0" algn="ctr">
              <a:lnSpc>
                <a:spcPct val="90000"/>
              </a:lnSpc>
              <a:spcBef>
                <a:spcPts val="1200"/>
              </a:spcBef>
              <a:buNone/>
            </a:pPr>
            <a:r>
              <a:rPr lang="en-GB" sz="8800" b="1" dirty="0">
                <a:solidFill>
                  <a:srgbClr val="FF0000"/>
                </a:solidFill>
              </a:rPr>
              <a:t>    	  </a:t>
            </a:r>
          </a:p>
          <a:p>
            <a:pPr marL="731520" lvl="2" indent="0" algn="ctr">
              <a:lnSpc>
                <a:spcPct val="90000"/>
              </a:lnSpc>
              <a:spcBef>
                <a:spcPts val="1200"/>
              </a:spcBef>
              <a:buNone/>
            </a:pPr>
            <a:r>
              <a:rPr lang="en-GB" sz="8800" b="1" dirty="0">
                <a:solidFill>
                  <a:srgbClr val="FF0000"/>
                </a:solidFill>
              </a:rPr>
              <a:t>LISTENING</a:t>
            </a:r>
          </a:p>
          <a:p>
            <a:pPr marL="731520" lvl="2" indent="0" algn="ctr">
              <a:lnSpc>
                <a:spcPct val="90000"/>
              </a:lnSpc>
              <a:spcBef>
                <a:spcPts val="1200"/>
              </a:spcBef>
              <a:buNone/>
            </a:pPr>
            <a:endParaRPr lang="en-US" sz="8800" b="1" dirty="0">
              <a:latin typeface="Times"/>
            </a:endParaRPr>
          </a:p>
        </p:txBody>
      </p:sp>
    </p:spTree>
    <p:extLst>
      <p:ext uri="{BB962C8B-B14F-4D97-AF65-F5344CB8AC3E}">
        <p14:creationId xmlns:p14="http://schemas.microsoft.com/office/powerpoint/2010/main" val="12322361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Content Placeholder 2"/>
          <p:cNvSpPr>
            <a:spLocks noGrp="1"/>
          </p:cNvSpPr>
          <p:nvPr>
            <p:ph idx="1"/>
          </p:nvPr>
        </p:nvSpPr>
        <p:spPr>
          <a:xfrm>
            <a:off x="500063" y="214313"/>
            <a:ext cx="8434387" cy="6034087"/>
          </a:xfrm>
        </p:spPr>
        <p:txBody>
          <a:bodyPr/>
          <a:lstStyle/>
          <a:p>
            <a:pPr>
              <a:buFont typeface="Wingdings 2" pitchFamily="18" charset="2"/>
              <a:buNone/>
            </a:pPr>
            <a:endParaRPr lang="en-GB" dirty="0"/>
          </a:p>
        </p:txBody>
      </p:sp>
      <p:pic>
        <p:nvPicPr>
          <p:cNvPr id="46083" name="Picture 2" descr="http://www.therainmakergroupinc.com/Portals/115950/images/Employee-Motivation-resized-600.jpg"/>
          <p:cNvPicPr>
            <a:picLocks noChangeAspect="1" noChangeArrowheads="1"/>
          </p:cNvPicPr>
          <p:nvPr/>
        </p:nvPicPr>
        <p:blipFill>
          <a:blip r:embed="rId3">
            <a:extLst>
              <a:ext uri="{28A0092B-C50C-407E-A947-70E740481C1C}">
                <a14:useLocalDpi xmlns:a14="http://schemas.microsoft.com/office/drawing/2010/main" val="0"/>
              </a:ext>
            </a:extLst>
          </a:blip>
          <a:srcRect t="21519" b="21519"/>
          <a:stretch>
            <a:fillRect/>
          </a:stretch>
        </p:blipFill>
        <p:spPr bwMode="auto">
          <a:xfrm>
            <a:off x="539552" y="188640"/>
            <a:ext cx="8136903" cy="4669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6084" name="Rectangle 4"/>
          <p:cNvSpPr>
            <a:spLocks noChangeArrowheads="1"/>
          </p:cNvSpPr>
          <p:nvPr/>
        </p:nvSpPr>
        <p:spPr bwMode="auto">
          <a:xfrm>
            <a:off x="1071563" y="5143500"/>
            <a:ext cx="728662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buFont typeface="Wingdings 2" pitchFamily="18" charset="2"/>
              <a:buNone/>
            </a:pPr>
            <a:r>
              <a:rPr lang="en-GB" sz="4000" b="1">
                <a:latin typeface="Algerian" pitchFamily="82" charset="0"/>
              </a:rPr>
              <a:t>I will meet you on top</a:t>
            </a:r>
          </a:p>
        </p:txBody>
      </p:sp>
    </p:spTree>
    <p:extLst>
      <p:ext uri="{BB962C8B-B14F-4D97-AF65-F5344CB8AC3E}">
        <p14:creationId xmlns:p14="http://schemas.microsoft.com/office/powerpoint/2010/main" val="16737698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46083"/>
                                        </p:tgtEl>
                                        <p:attrNameLst>
                                          <p:attrName>style.visibility</p:attrName>
                                        </p:attrNameLst>
                                      </p:cBhvr>
                                      <p:to>
                                        <p:strVal val="visible"/>
                                      </p:to>
                                    </p:set>
                                    <p:anim calcmode="lin" valueType="num">
                                      <p:cBhvr>
                                        <p:cTn id="7" dur="1000" fill="hold"/>
                                        <p:tgtEl>
                                          <p:spTgt spid="46083"/>
                                        </p:tgtEl>
                                        <p:attrNameLst>
                                          <p:attrName>ppt_w</p:attrName>
                                        </p:attrNameLst>
                                      </p:cBhvr>
                                      <p:tavLst>
                                        <p:tav tm="0">
                                          <p:val>
                                            <p:fltVal val="0"/>
                                          </p:val>
                                        </p:tav>
                                        <p:tav tm="100000">
                                          <p:val>
                                            <p:strVal val="#ppt_w"/>
                                          </p:val>
                                        </p:tav>
                                      </p:tavLst>
                                    </p:anim>
                                    <p:anim calcmode="lin" valueType="num">
                                      <p:cBhvr>
                                        <p:cTn id="8" dur="1000" fill="hold"/>
                                        <p:tgtEl>
                                          <p:spTgt spid="46083"/>
                                        </p:tgtEl>
                                        <p:attrNameLst>
                                          <p:attrName>ppt_h</p:attrName>
                                        </p:attrNameLst>
                                      </p:cBhvr>
                                      <p:tavLst>
                                        <p:tav tm="0">
                                          <p:val>
                                            <p:fltVal val="0"/>
                                          </p:val>
                                        </p:tav>
                                        <p:tav tm="100000">
                                          <p:val>
                                            <p:strVal val="#ppt_h"/>
                                          </p:val>
                                        </p:tav>
                                      </p:tavLst>
                                    </p:anim>
                                    <p:anim calcmode="lin" valueType="num">
                                      <p:cBhvr>
                                        <p:cTn id="9" dur="1000" fill="hold"/>
                                        <p:tgtEl>
                                          <p:spTgt spid="46083"/>
                                        </p:tgtEl>
                                        <p:attrNameLst>
                                          <p:attrName>style.rotation</p:attrName>
                                        </p:attrNameLst>
                                      </p:cBhvr>
                                      <p:tavLst>
                                        <p:tav tm="0">
                                          <p:val>
                                            <p:fltVal val="90"/>
                                          </p:val>
                                        </p:tav>
                                        <p:tav tm="100000">
                                          <p:val>
                                            <p:fltVal val="0"/>
                                          </p:val>
                                        </p:tav>
                                      </p:tavLst>
                                    </p:anim>
                                    <p:animEffect transition="in" filter="fade">
                                      <p:cBhvr>
                                        <p:cTn id="10" dur="1000"/>
                                        <p:tgtEl>
                                          <p:spTgt spid="460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0"/>
            <a:ext cx="8424936" cy="620688"/>
          </a:xfrm>
        </p:spPr>
        <p:txBody>
          <a:bodyPr>
            <a:noAutofit/>
          </a:bodyPr>
          <a:lstStyle/>
          <a:p>
            <a:pPr algn="ctr"/>
            <a:r>
              <a:rPr lang="en-GB" sz="4800" b="1" dirty="0"/>
              <a:t/>
            </a:r>
            <a:br>
              <a:rPr lang="en-GB" sz="4800" b="1" dirty="0"/>
            </a:br>
            <a:r>
              <a:rPr lang="en-GB" sz="4800" b="1" dirty="0"/>
              <a:t/>
            </a:r>
            <a:br>
              <a:rPr lang="en-GB" sz="4800" b="1" dirty="0"/>
            </a:br>
            <a:r>
              <a:rPr lang="en-GB" sz="4800" b="1" dirty="0"/>
              <a:t/>
            </a:r>
            <a:br>
              <a:rPr lang="en-GB" sz="4800" b="1" dirty="0"/>
            </a:br>
            <a:r>
              <a:rPr lang="en-GB" sz="4800" b="1" dirty="0"/>
              <a:t/>
            </a:r>
            <a:br>
              <a:rPr lang="en-GB" sz="4800" b="1" dirty="0"/>
            </a:br>
            <a:r>
              <a:rPr lang="en-GB" sz="4800" b="1" dirty="0"/>
              <a:t/>
            </a:r>
            <a:br>
              <a:rPr lang="en-GB" sz="4800" b="1" dirty="0"/>
            </a:br>
            <a:r>
              <a:rPr lang="en-US" sz="4800" b="1" dirty="0"/>
              <a:t>Outline</a:t>
            </a:r>
            <a:endParaRPr lang="en-US" sz="4800" dirty="0"/>
          </a:p>
        </p:txBody>
      </p:sp>
      <p:sp>
        <p:nvSpPr>
          <p:cNvPr id="3" name="Content Placeholder 2"/>
          <p:cNvSpPr>
            <a:spLocks noGrp="1"/>
          </p:cNvSpPr>
          <p:nvPr>
            <p:ph sz="quarter" idx="1"/>
          </p:nvPr>
        </p:nvSpPr>
        <p:spPr>
          <a:xfrm>
            <a:off x="179512" y="548680"/>
            <a:ext cx="8640960" cy="6309320"/>
          </a:xfrm>
        </p:spPr>
        <p:txBody>
          <a:bodyPr>
            <a:noAutofit/>
          </a:bodyPr>
          <a:lstStyle/>
          <a:p>
            <a:pPr algn="just">
              <a:buFont typeface="Wingdings" pitchFamily="2" charset="2"/>
              <a:buChar char="Ø"/>
            </a:pPr>
            <a:r>
              <a:rPr lang="en-GB" sz="6000" b="1" dirty="0">
                <a:solidFill>
                  <a:srgbClr val="FF0000"/>
                </a:solidFill>
              </a:rPr>
              <a:t>Proposal Writing</a:t>
            </a:r>
            <a:endParaRPr lang="en-US" sz="6000" b="1" dirty="0">
              <a:solidFill>
                <a:srgbClr val="FF0000"/>
              </a:solidFill>
            </a:endParaRPr>
          </a:p>
          <a:p>
            <a:pPr algn="just">
              <a:buFont typeface="Wingdings" pitchFamily="2" charset="2"/>
              <a:buChar char="Ø"/>
            </a:pPr>
            <a:r>
              <a:rPr lang="en-GB" sz="6000" b="1" dirty="0">
                <a:solidFill>
                  <a:srgbClr val="FF0000"/>
                </a:solidFill>
              </a:rPr>
              <a:t>Research Writing</a:t>
            </a:r>
          </a:p>
          <a:p>
            <a:pPr algn="just">
              <a:buFont typeface="Wingdings" pitchFamily="2" charset="2"/>
              <a:buChar char="Ø"/>
            </a:pPr>
            <a:r>
              <a:rPr lang="en-GB" sz="6000" b="1" dirty="0">
                <a:solidFill>
                  <a:srgbClr val="FF0000"/>
                </a:solidFill>
              </a:rPr>
              <a:t>Paper Presentation</a:t>
            </a:r>
            <a:endParaRPr lang="en-US" sz="6000" b="1" dirty="0">
              <a:solidFill>
                <a:srgbClr val="FF0000"/>
              </a:solidFill>
            </a:endParaRPr>
          </a:p>
          <a:p>
            <a:pPr marL="0" indent="0" algn="just">
              <a:buNone/>
            </a:pPr>
            <a:r>
              <a:rPr lang="en-US" sz="6000" b="1" dirty="0"/>
              <a:t/>
            </a:r>
            <a:br>
              <a:rPr lang="en-US" sz="6000" b="1" dirty="0"/>
            </a:br>
            <a:endParaRPr lang="en-US" sz="6000" b="1" dirty="0">
              <a:solidFill>
                <a:srgbClr val="FF0000"/>
              </a:solidFill>
            </a:endParaRPr>
          </a:p>
        </p:txBody>
      </p:sp>
    </p:spTree>
    <p:extLst>
      <p:ext uri="{BB962C8B-B14F-4D97-AF65-F5344CB8AC3E}">
        <p14:creationId xmlns:p14="http://schemas.microsoft.com/office/powerpoint/2010/main" val="42622653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0"/>
            <a:ext cx="8424936" cy="764704"/>
          </a:xfrm>
        </p:spPr>
        <p:txBody>
          <a:bodyPr>
            <a:noAutofit/>
          </a:bodyPr>
          <a:lstStyle/>
          <a:p>
            <a:pPr algn="ctr"/>
            <a:r>
              <a:rPr lang="en-GB" sz="3200" b="1" dirty="0">
                <a:solidFill>
                  <a:srgbClr val="FF0000"/>
                </a:solidFill>
              </a:rPr>
              <a:t>Proposal Writing</a:t>
            </a:r>
            <a:endParaRPr lang="en-US" sz="3200" b="1" dirty="0">
              <a:solidFill>
                <a:srgbClr val="FF0000"/>
              </a:solidFill>
            </a:endParaRPr>
          </a:p>
        </p:txBody>
      </p:sp>
      <p:sp>
        <p:nvSpPr>
          <p:cNvPr id="3" name="Content Placeholder 2"/>
          <p:cNvSpPr>
            <a:spLocks noGrp="1"/>
          </p:cNvSpPr>
          <p:nvPr>
            <p:ph sz="quarter" idx="1"/>
          </p:nvPr>
        </p:nvSpPr>
        <p:spPr>
          <a:xfrm>
            <a:off x="179512" y="1196752"/>
            <a:ext cx="8640960" cy="5661248"/>
          </a:xfrm>
        </p:spPr>
        <p:txBody>
          <a:bodyPr>
            <a:noAutofit/>
          </a:bodyPr>
          <a:lstStyle/>
          <a:p>
            <a:pPr algn="just">
              <a:buFont typeface="Wingdings" pitchFamily="2" charset="2"/>
              <a:buChar char="q"/>
            </a:pPr>
            <a:r>
              <a:rPr lang="en-GB" sz="3600" b="1" dirty="0"/>
              <a:t>Proposal is a futuristic language</a:t>
            </a:r>
          </a:p>
          <a:p>
            <a:pPr marL="0" indent="0" algn="just">
              <a:buNone/>
            </a:pPr>
            <a:endParaRPr lang="en-GB" sz="3600" b="1" dirty="0"/>
          </a:p>
          <a:p>
            <a:pPr algn="just">
              <a:buFont typeface="Wingdings" pitchFamily="2" charset="2"/>
              <a:buChar char="q"/>
            </a:pPr>
            <a:r>
              <a:rPr lang="en-GB" sz="3600" b="1" dirty="0"/>
              <a:t>A proposal should contain all the key elements involved in designing a complete research study, with sufficient information that allows readers to assess the validity and usefulness of your proposed study. </a:t>
            </a:r>
          </a:p>
        </p:txBody>
      </p:sp>
    </p:spTree>
    <p:extLst>
      <p:ext uri="{BB962C8B-B14F-4D97-AF65-F5344CB8AC3E}">
        <p14:creationId xmlns:p14="http://schemas.microsoft.com/office/powerpoint/2010/main" val="37968259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0"/>
            <a:ext cx="8424936" cy="620688"/>
          </a:xfrm>
        </p:spPr>
        <p:txBody>
          <a:bodyPr>
            <a:noAutofit/>
          </a:bodyPr>
          <a:lstStyle/>
          <a:p>
            <a:pPr algn="ctr"/>
            <a:r>
              <a:rPr lang="en-GB" sz="3200" b="1" dirty="0">
                <a:solidFill>
                  <a:srgbClr val="FF0000"/>
                </a:solidFill>
              </a:rPr>
              <a:t>Proposal Writing Cont.</a:t>
            </a:r>
            <a:endParaRPr lang="en-US" sz="3200" b="1" dirty="0">
              <a:solidFill>
                <a:srgbClr val="FF0000"/>
              </a:solidFill>
            </a:endParaRPr>
          </a:p>
        </p:txBody>
      </p:sp>
      <p:sp>
        <p:nvSpPr>
          <p:cNvPr id="3" name="Content Placeholder 2"/>
          <p:cNvSpPr>
            <a:spLocks noGrp="1"/>
          </p:cNvSpPr>
          <p:nvPr>
            <p:ph sz="quarter" idx="1"/>
          </p:nvPr>
        </p:nvSpPr>
        <p:spPr>
          <a:xfrm>
            <a:off x="179512" y="980728"/>
            <a:ext cx="8640960" cy="5877272"/>
          </a:xfrm>
        </p:spPr>
        <p:txBody>
          <a:bodyPr>
            <a:noAutofit/>
          </a:bodyPr>
          <a:lstStyle/>
          <a:p>
            <a:pPr algn="just">
              <a:buFont typeface="Wingdings" pitchFamily="2" charset="2"/>
              <a:buChar char="Ø"/>
            </a:pPr>
            <a:r>
              <a:rPr lang="en-GB" sz="3200" b="1" dirty="0">
                <a:solidFill>
                  <a:srgbClr val="00B0F0"/>
                </a:solidFill>
              </a:rPr>
              <a:t>P</a:t>
            </a:r>
            <a:r>
              <a:rPr lang="en-GB" sz="2800" b="1" dirty="0">
                <a:solidFill>
                  <a:srgbClr val="FF0000"/>
                </a:solidFill>
              </a:rPr>
              <a:t>- Pattern of Proposal</a:t>
            </a:r>
          </a:p>
          <a:p>
            <a:pPr algn="just">
              <a:buFont typeface="Wingdings" pitchFamily="2" charset="2"/>
              <a:buChar char="Ø"/>
            </a:pPr>
            <a:r>
              <a:rPr lang="en-GB" sz="3200" b="1" dirty="0">
                <a:solidFill>
                  <a:srgbClr val="00B0F0"/>
                </a:solidFill>
              </a:rPr>
              <a:t>R</a:t>
            </a:r>
            <a:r>
              <a:rPr lang="en-GB" sz="2800" b="1" dirty="0">
                <a:solidFill>
                  <a:srgbClr val="FF0000"/>
                </a:solidFill>
              </a:rPr>
              <a:t>- Research Area/Title</a:t>
            </a:r>
          </a:p>
          <a:p>
            <a:pPr algn="just">
              <a:buFont typeface="Wingdings" pitchFamily="2" charset="2"/>
              <a:buChar char="Ø"/>
            </a:pPr>
            <a:r>
              <a:rPr lang="en-GB" sz="3200" b="1" dirty="0">
                <a:solidFill>
                  <a:srgbClr val="00B0F0"/>
                </a:solidFill>
              </a:rPr>
              <a:t>O</a:t>
            </a:r>
            <a:r>
              <a:rPr lang="en-GB" sz="2800" b="1" dirty="0">
                <a:solidFill>
                  <a:srgbClr val="FF0000"/>
                </a:solidFill>
              </a:rPr>
              <a:t>- Organisation of thesis proposal</a:t>
            </a:r>
          </a:p>
          <a:p>
            <a:pPr algn="just">
              <a:buFont typeface="Wingdings" pitchFamily="2" charset="2"/>
              <a:buChar char="Ø"/>
            </a:pPr>
            <a:r>
              <a:rPr lang="en-GB" sz="3200" b="1" dirty="0">
                <a:solidFill>
                  <a:srgbClr val="00B0F0"/>
                </a:solidFill>
              </a:rPr>
              <a:t>P</a:t>
            </a:r>
            <a:r>
              <a:rPr lang="en-GB" sz="2800" b="1" dirty="0">
                <a:solidFill>
                  <a:srgbClr val="FF0000"/>
                </a:solidFill>
              </a:rPr>
              <a:t>- Problem Identification</a:t>
            </a:r>
          </a:p>
          <a:p>
            <a:pPr algn="just">
              <a:buFont typeface="Wingdings" pitchFamily="2" charset="2"/>
              <a:buChar char="Ø"/>
            </a:pPr>
            <a:r>
              <a:rPr lang="en-GB" sz="3200" b="1" dirty="0">
                <a:solidFill>
                  <a:srgbClr val="00B0F0"/>
                </a:solidFill>
              </a:rPr>
              <a:t>O</a:t>
            </a:r>
            <a:r>
              <a:rPr lang="en-GB" sz="2800" b="1" dirty="0">
                <a:solidFill>
                  <a:srgbClr val="FF0000"/>
                </a:solidFill>
              </a:rPr>
              <a:t>- Opening in Literature</a:t>
            </a:r>
          </a:p>
          <a:p>
            <a:pPr algn="just">
              <a:buFont typeface="Wingdings" pitchFamily="2" charset="2"/>
              <a:buChar char="Ø"/>
            </a:pPr>
            <a:r>
              <a:rPr lang="en-GB" sz="3200" b="1" dirty="0">
                <a:solidFill>
                  <a:srgbClr val="00B0F0"/>
                </a:solidFill>
              </a:rPr>
              <a:t>S</a:t>
            </a:r>
            <a:r>
              <a:rPr lang="en-GB" sz="2800" b="1" dirty="0">
                <a:solidFill>
                  <a:srgbClr val="FF0000"/>
                </a:solidFill>
              </a:rPr>
              <a:t>- Selection of Appropriate Methodology</a:t>
            </a:r>
          </a:p>
          <a:p>
            <a:pPr algn="just">
              <a:buFont typeface="Wingdings" pitchFamily="2" charset="2"/>
              <a:buChar char="Ø"/>
            </a:pPr>
            <a:r>
              <a:rPr lang="en-GB" sz="3200" b="1" dirty="0">
                <a:solidFill>
                  <a:srgbClr val="00B0F0"/>
                </a:solidFill>
              </a:rPr>
              <a:t>A</a:t>
            </a:r>
            <a:r>
              <a:rPr lang="en-GB" sz="2800" b="1" dirty="0">
                <a:solidFill>
                  <a:srgbClr val="FF0000"/>
                </a:solidFill>
              </a:rPr>
              <a:t>- Anticipated contribution to Knowledge</a:t>
            </a:r>
          </a:p>
          <a:p>
            <a:pPr algn="just">
              <a:buFont typeface="Wingdings" pitchFamily="2" charset="2"/>
              <a:buChar char="Ø"/>
            </a:pPr>
            <a:r>
              <a:rPr lang="en-GB" sz="3200" b="1" dirty="0">
                <a:solidFill>
                  <a:srgbClr val="00B0F0"/>
                </a:solidFill>
              </a:rPr>
              <a:t>L</a:t>
            </a:r>
            <a:r>
              <a:rPr lang="en-GB" sz="2800" b="1" dirty="0">
                <a:solidFill>
                  <a:srgbClr val="FF0000"/>
                </a:solidFill>
              </a:rPr>
              <a:t>- List of References</a:t>
            </a:r>
          </a:p>
        </p:txBody>
      </p:sp>
    </p:spTree>
    <p:extLst>
      <p:ext uri="{BB962C8B-B14F-4D97-AF65-F5344CB8AC3E}">
        <p14:creationId xmlns:p14="http://schemas.microsoft.com/office/powerpoint/2010/main" val="3295921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grpId="0" nodeType="clickEffect">
                                  <p:stCondLst>
                                    <p:cond delay="0"/>
                                  </p:stCondLst>
                                  <p:childTnLst>
                                    <p:set>
                                      <p:cBhvr>
                                        <p:cTn id="37"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116632"/>
            <a:ext cx="8784976" cy="576064"/>
          </a:xfrm>
        </p:spPr>
        <p:txBody>
          <a:bodyPr>
            <a:normAutofit fontScale="90000"/>
          </a:bodyPr>
          <a:lstStyle/>
          <a:p>
            <a:pPr algn="ctr"/>
            <a:r>
              <a:rPr lang="en-GB" sz="3600" b="1" dirty="0">
                <a:solidFill>
                  <a:srgbClr val="FF0000"/>
                </a:solidFill>
              </a:rPr>
              <a:t>RESEARCH WRITING</a:t>
            </a:r>
            <a:endParaRPr lang="en-US" b="1" dirty="0">
              <a:solidFill>
                <a:srgbClr val="FF0000"/>
              </a:solidFill>
            </a:endParaRPr>
          </a:p>
        </p:txBody>
      </p:sp>
      <p:sp>
        <p:nvSpPr>
          <p:cNvPr id="3" name="Content Placeholder 2"/>
          <p:cNvSpPr>
            <a:spLocks noGrp="1"/>
          </p:cNvSpPr>
          <p:nvPr>
            <p:ph sz="quarter" idx="1"/>
          </p:nvPr>
        </p:nvSpPr>
        <p:spPr>
          <a:xfrm>
            <a:off x="251520" y="908720"/>
            <a:ext cx="8568952" cy="5688632"/>
          </a:xfrm>
        </p:spPr>
        <p:txBody>
          <a:bodyPr>
            <a:normAutofit lnSpcReduction="10000"/>
          </a:bodyPr>
          <a:lstStyle/>
          <a:p>
            <a:pPr algn="just"/>
            <a:r>
              <a:rPr lang="en-GB" b="1" dirty="0"/>
              <a:t>Research is a process of discovery and solving of problem using scientific or investigative rules and regulations.</a:t>
            </a:r>
          </a:p>
          <a:p>
            <a:pPr algn="just"/>
            <a:r>
              <a:rPr lang="en-GB" b="1" dirty="0"/>
              <a:t>Research writing is very wide</a:t>
            </a:r>
          </a:p>
          <a:p>
            <a:pPr algn="just"/>
            <a:r>
              <a:rPr lang="en-GB" b="1" dirty="0"/>
              <a:t>Contribution to book</a:t>
            </a:r>
          </a:p>
          <a:p>
            <a:pPr algn="just"/>
            <a:r>
              <a:rPr lang="en-GB" b="1" dirty="0"/>
              <a:t>Article/Paper for publication</a:t>
            </a:r>
          </a:p>
          <a:p>
            <a:pPr algn="just"/>
            <a:r>
              <a:rPr lang="en-GB" b="1" dirty="0"/>
              <a:t>Book (Textbook)</a:t>
            </a:r>
          </a:p>
          <a:p>
            <a:pPr algn="just"/>
            <a:r>
              <a:rPr lang="en-GB" b="1" dirty="0"/>
              <a:t>Proposal Development</a:t>
            </a:r>
          </a:p>
          <a:p>
            <a:pPr algn="just"/>
            <a:r>
              <a:rPr lang="en-GB" b="1" dirty="0"/>
              <a:t>Conference paper</a:t>
            </a:r>
          </a:p>
          <a:p>
            <a:pPr algn="just"/>
            <a:r>
              <a:rPr lang="en-GB" b="1" dirty="0"/>
              <a:t>Technical Report</a:t>
            </a:r>
          </a:p>
          <a:p>
            <a:pPr algn="just"/>
            <a:r>
              <a:rPr lang="en-GB" b="1" dirty="0"/>
              <a:t>Monograph</a:t>
            </a:r>
          </a:p>
          <a:p>
            <a:pPr algn="just"/>
            <a:r>
              <a:rPr lang="en-GB" b="1" dirty="0"/>
              <a:t>Project writing</a:t>
            </a:r>
          </a:p>
          <a:p>
            <a:pPr algn="just"/>
            <a:r>
              <a:rPr lang="en-GB" b="1" dirty="0">
                <a:solidFill>
                  <a:srgbClr val="FF0000"/>
                </a:solidFill>
              </a:rPr>
              <a:t>Thesis Writing (This is the focus of the presentation)</a:t>
            </a:r>
          </a:p>
        </p:txBody>
      </p:sp>
    </p:spTree>
    <p:extLst>
      <p:ext uri="{BB962C8B-B14F-4D97-AF65-F5344CB8AC3E}">
        <p14:creationId xmlns:p14="http://schemas.microsoft.com/office/powerpoint/2010/main" val="27305363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116632"/>
            <a:ext cx="8784976" cy="576064"/>
          </a:xfrm>
        </p:spPr>
        <p:txBody>
          <a:bodyPr>
            <a:normAutofit fontScale="90000"/>
          </a:bodyPr>
          <a:lstStyle/>
          <a:p>
            <a:pPr algn="ctr"/>
            <a:r>
              <a:rPr lang="en-GB" sz="3600" b="1" dirty="0">
                <a:solidFill>
                  <a:srgbClr val="FF0000"/>
                </a:solidFill>
              </a:rPr>
              <a:t>thesis writing</a:t>
            </a:r>
            <a:endParaRPr lang="en-US" b="1" dirty="0">
              <a:solidFill>
                <a:srgbClr val="FF0000"/>
              </a:solidFill>
            </a:endParaRPr>
          </a:p>
        </p:txBody>
      </p:sp>
      <p:sp>
        <p:nvSpPr>
          <p:cNvPr id="3" name="Content Placeholder 2"/>
          <p:cNvSpPr>
            <a:spLocks noGrp="1"/>
          </p:cNvSpPr>
          <p:nvPr>
            <p:ph sz="quarter" idx="1"/>
          </p:nvPr>
        </p:nvSpPr>
        <p:spPr>
          <a:xfrm>
            <a:off x="251520" y="908720"/>
            <a:ext cx="8568952" cy="5688632"/>
          </a:xfrm>
        </p:spPr>
        <p:txBody>
          <a:bodyPr>
            <a:normAutofit/>
          </a:bodyPr>
          <a:lstStyle/>
          <a:p>
            <a:pPr algn="just">
              <a:buFont typeface="Wingdings" pitchFamily="2" charset="2"/>
              <a:buChar char="q"/>
            </a:pPr>
            <a:r>
              <a:rPr lang="en-GB" b="1" dirty="0"/>
              <a:t>Thesis is the document describing the </a:t>
            </a:r>
            <a:r>
              <a:rPr lang="en-GB" b="1" dirty="0">
                <a:solidFill>
                  <a:srgbClr val="FF0000"/>
                </a:solidFill>
              </a:rPr>
              <a:t>Research</a:t>
            </a:r>
            <a:r>
              <a:rPr lang="en-GB" b="1" dirty="0"/>
              <a:t> work carried out as a part of partial fulfilment of academic requirement to get a degree.</a:t>
            </a:r>
          </a:p>
          <a:p>
            <a:pPr algn="just">
              <a:buFont typeface="Wingdings 2" pitchFamily="18" charset="2"/>
              <a:buNone/>
            </a:pPr>
            <a:endParaRPr lang="en-GB" b="1" dirty="0"/>
          </a:p>
          <a:p>
            <a:pPr algn="just">
              <a:buFont typeface="Wingdings" pitchFamily="2" charset="2"/>
              <a:buChar char="q"/>
            </a:pPr>
            <a:r>
              <a:rPr lang="en-GB" b="1" dirty="0"/>
              <a:t>It describes the complete process of the </a:t>
            </a:r>
            <a:r>
              <a:rPr lang="en-GB" b="1" dirty="0">
                <a:solidFill>
                  <a:srgbClr val="FF0000"/>
                </a:solidFill>
              </a:rPr>
              <a:t>research</a:t>
            </a:r>
            <a:r>
              <a:rPr lang="en-GB" b="1" dirty="0"/>
              <a:t> starting from the </a:t>
            </a:r>
            <a:r>
              <a:rPr lang="en-GB" b="1" dirty="0">
                <a:solidFill>
                  <a:srgbClr val="FF0000"/>
                </a:solidFill>
              </a:rPr>
              <a:t>problem</a:t>
            </a:r>
            <a:r>
              <a:rPr lang="en-GB" b="1" dirty="0"/>
              <a:t> formulation to the solution and conclusions in a scientific and methodical manner.</a:t>
            </a:r>
          </a:p>
          <a:p>
            <a:pPr algn="just"/>
            <a:endParaRPr lang="en-GB" b="1" dirty="0">
              <a:solidFill>
                <a:srgbClr val="FF0000"/>
              </a:solidFill>
            </a:endParaRPr>
          </a:p>
        </p:txBody>
      </p:sp>
    </p:spTree>
    <p:extLst>
      <p:ext uri="{BB962C8B-B14F-4D97-AF65-F5344CB8AC3E}">
        <p14:creationId xmlns:p14="http://schemas.microsoft.com/office/powerpoint/2010/main" val="35331229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116632"/>
            <a:ext cx="8784976" cy="576064"/>
          </a:xfrm>
        </p:spPr>
        <p:txBody>
          <a:bodyPr>
            <a:normAutofit fontScale="90000"/>
          </a:bodyPr>
          <a:lstStyle/>
          <a:p>
            <a:pPr algn="ctr"/>
            <a:r>
              <a:rPr lang="en-GB" sz="3600" b="1" dirty="0">
                <a:solidFill>
                  <a:srgbClr val="FF0000"/>
                </a:solidFill>
              </a:rPr>
              <a:t>thesis writing</a:t>
            </a:r>
            <a:endParaRPr lang="en-US" b="1" dirty="0">
              <a:solidFill>
                <a:srgbClr val="FF0000"/>
              </a:solidFill>
            </a:endParaRPr>
          </a:p>
        </p:txBody>
      </p:sp>
      <p:sp>
        <p:nvSpPr>
          <p:cNvPr id="3" name="Content Placeholder 2"/>
          <p:cNvSpPr>
            <a:spLocks noGrp="1"/>
          </p:cNvSpPr>
          <p:nvPr>
            <p:ph sz="quarter" idx="1"/>
          </p:nvPr>
        </p:nvSpPr>
        <p:spPr>
          <a:xfrm>
            <a:off x="251520" y="908720"/>
            <a:ext cx="8568952" cy="5688632"/>
          </a:xfrm>
        </p:spPr>
        <p:txBody>
          <a:bodyPr>
            <a:normAutofit fontScale="92500" lnSpcReduction="10000"/>
          </a:bodyPr>
          <a:lstStyle/>
          <a:p>
            <a:pPr lvl="0" algn="just"/>
            <a:r>
              <a:rPr lang="en-US" b="1" dirty="0">
                <a:solidFill>
                  <a:srgbClr val="FF0000"/>
                </a:solidFill>
              </a:rPr>
              <a:t>Chapter 1</a:t>
            </a:r>
            <a:r>
              <a:rPr lang="en-US" b="1" dirty="0"/>
              <a:t> is usually written in the present tense, with references to literature in the past tense. </a:t>
            </a:r>
            <a:endParaRPr lang="en-GB" b="1" dirty="0"/>
          </a:p>
          <a:p>
            <a:pPr lvl="0" algn="just"/>
            <a:r>
              <a:rPr lang="en-US" b="1" dirty="0">
                <a:solidFill>
                  <a:srgbClr val="FF0000"/>
                </a:solidFill>
              </a:rPr>
              <a:t>Chapter 2:</a:t>
            </a:r>
            <a:r>
              <a:rPr lang="en-US" b="1" dirty="0"/>
              <a:t> Literature Review is written in the past tense, except your own views or ideas that are written in the present tense. (You may choose to write your literature review in the simple present tense). </a:t>
            </a:r>
          </a:p>
          <a:p>
            <a:pPr lvl="0" algn="just"/>
            <a:r>
              <a:rPr lang="en-US" b="1" dirty="0">
                <a:solidFill>
                  <a:srgbClr val="FF0000"/>
                </a:solidFill>
              </a:rPr>
              <a:t>Chapter 3:</a:t>
            </a:r>
            <a:r>
              <a:rPr lang="en-US" b="1" dirty="0"/>
              <a:t> Methodology is written in the past tense; and your theoretical framework is written in the present tense. </a:t>
            </a:r>
            <a:endParaRPr lang="en-GB" b="1" dirty="0"/>
          </a:p>
          <a:p>
            <a:pPr lvl="0" algn="just"/>
            <a:r>
              <a:rPr lang="en-US" b="1" dirty="0">
                <a:solidFill>
                  <a:srgbClr val="FF0000"/>
                </a:solidFill>
              </a:rPr>
              <a:t>Chapter 4:</a:t>
            </a:r>
            <a:r>
              <a:rPr lang="en-US" b="1" dirty="0"/>
              <a:t> Analysis and Findings – Analysis is written in the past tense, while findings is written in the present tense. </a:t>
            </a:r>
            <a:endParaRPr lang="en-GB" b="1" dirty="0"/>
          </a:p>
          <a:p>
            <a:pPr lvl="0" algn="just"/>
            <a:r>
              <a:rPr lang="en-US" b="1" dirty="0">
                <a:solidFill>
                  <a:srgbClr val="FF0000"/>
                </a:solidFill>
              </a:rPr>
              <a:t>Chapter 5:</a:t>
            </a:r>
            <a:r>
              <a:rPr lang="en-US" b="1" dirty="0"/>
              <a:t> Conclusion and Recommendations -written in the present tense. </a:t>
            </a:r>
            <a:endParaRPr lang="en-GB" b="1" dirty="0"/>
          </a:p>
          <a:p>
            <a:pPr lvl="0" algn="just"/>
            <a:r>
              <a:rPr lang="en-US" b="1" dirty="0"/>
              <a:t>Avoid using value judgments and words in academic writing e.g. It is unfortunate, it is interesting, it is believed, and it is welcome. </a:t>
            </a:r>
            <a:endParaRPr lang="en-GB" b="1" dirty="0"/>
          </a:p>
          <a:p>
            <a:pPr algn="just"/>
            <a:endParaRPr lang="en-GB" b="1" dirty="0">
              <a:solidFill>
                <a:srgbClr val="FF0000"/>
              </a:solidFill>
            </a:endParaRPr>
          </a:p>
        </p:txBody>
      </p:sp>
    </p:spTree>
    <p:extLst>
      <p:ext uri="{BB962C8B-B14F-4D97-AF65-F5344CB8AC3E}">
        <p14:creationId xmlns:p14="http://schemas.microsoft.com/office/powerpoint/2010/main" val="41889517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116632"/>
            <a:ext cx="8784976" cy="576064"/>
          </a:xfrm>
        </p:spPr>
        <p:txBody>
          <a:bodyPr>
            <a:normAutofit fontScale="90000"/>
          </a:bodyPr>
          <a:lstStyle/>
          <a:p>
            <a:pPr algn="ctr"/>
            <a:r>
              <a:rPr lang="en-GB" sz="3200" b="1" dirty="0">
                <a:solidFill>
                  <a:srgbClr val="FF0000"/>
                </a:solidFill>
              </a:rPr>
              <a:t>STRUCTURE OF A THESIS</a:t>
            </a:r>
            <a:endParaRPr lang="en-US" b="1" dirty="0">
              <a:solidFill>
                <a:srgbClr val="FF0000"/>
              </a:solidFill>
            </a:endParaRPr>
          </a:p>
        </p:txBody>
      </p:sp>
      <p:sp>
        <p:nvSpPr>
          <p:cNvPr id="3" name="Content Placeholder 2"/>
          <p:cNvSpPr>
            <a:spLocks noGrp="1"/>
          </p:cNvSpPr>
          <p:nvPr>
            <p:ph sz="quarter" idx="1"/>
          </p:nvPr>
        </p:nvSpPr>
        <p:spPr>
          <a:xfrm>
            <a:off x="251520" y="908720"/>
            <a:ext cx="8568952" cy="5688632"/>
          </a:xfrm>
        </p:spPr>
        <p:txBody>
          <a:bodyPr>
            <a:normAutofit/>
          </a:bodyPr>
          <a:lstStyle/>
          <a:p>
            <a:pPr algn="just">
              <a:buFont typeface="Wingdings" pitchFamily="2" charset="2"/>
              <a:buChar char="q"/>
            </a:pPr>
            <a:r>
              <a:rPr lang="en-GB" sz="6000" b="1" dirty="0"/>
              <a:t>Pre-text Section</a:t>
            </a:r>
          </a:p>
          <a:p>
            <a:pPr algn="just">
              <a:buFont typeface="Wingdings" pitchFamily="2" charset="2"/>
              <a:buChar char="q"/>
            </a:pPr>
            <a:r>
              <a:rPr lang="en-GB" sz="6000" b="1" dirty="0"/>
              <a:t>Text Section</a:t>
            </a:r>
          </a:p>
          <a:p>
            <a:pPr algn="just">
              <a:buFont typeface="Wingdings" pitchFamily="2" charset="2"/>
              <a:buChar char="q"/>
            </a:pPr>
            <a:r>
              <a:rPr lang="en-GB" sz="6000" b="1" dirty="0"/>
              <a:t>Post-Text</a:t>
            </a:r>
          </a:p>
          <a:p>
            <a:pPr marL="0" indent="0">
              <a:buNone/>
            </a:pPr>
            <a:endParaRPr lang="en-GB" sz="6000" dirty="0"/>
          </a:p>
        </p:txBody>
      </p:sp>
    </p:spTree>
    <p:extLst>
      <p:ext uri="{BB962C8B-B14F-4D97-AF65-F5344CB8AC3E}">
        <p14:creationId xmlns:p14="http://schemas.microsoft.com/office/powerpoint/2010/main" val="3075256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116632"/>
            <a:ext cx="8784976" cy="576064"/>
          </a:xfrm>
        </p:spPr>
        <p:txBody>
          <a:bodyPr>
            <a:noAutofit/>
          </a:bodyPr>
          <a:lstStyle/>
          <a:p>
            <a:pPr algn="ctr"/>
            <a:r>
              <a:rPr lang="en-GB" sz="4000" b="1" dirty="0">
                <a:solidFill>
                  <a:srgbClr val="FF0000"/>
                </a:solidFill>
              </a:rPr>
              <a:t>TEXT</a:t>
            </a:r>
            <a:endParaRPr lang="en-US" sz="4000" b="1" dirty="0">
              <a:solidFill>
                <a:srgbClr val="FF0000"/>
              </a:solidFill>
            </a:endParaRPr>
          </a:p>
        </p:txBody>
      </p:sp>
      <p:sp>
        <p:nvSpPr>
          <p:cNvPr id="3" name="Content Placeholder 2"/>
          <p:cNvSpPr>
            <a:spLocks noGrp="1"/>
          </p:cNvSpPr>
          <p:nvPr>
            <p:ph sz="quarter" idx="1"/>
          </p:nvPr>
        </p:nvSpPr>
        <p:spPr>
          <a:xfrm>
            <a:off x="251520" y="908720"/>
            <a:ext cx="8568952" cy="5688632"/>
          </a:xfrm>
        </p:spPr>
        <p:txBody>
          <a:bodyPr>
            <a:normAutofit/>
          </a:bodyPr>
          <a:lstStyle/>
          <a:p>
            <a:pPr algn="just">
              <a:buFont typeface="Wingdings" pitchFamily="2" charset="2"/>
              <a:buChar char="q"/>
            </a:pPr>
            <a:r>
              <a:rPr lang="en-GB" sz="4000" b="1" dirty="0"/>
              <a:t>INTRODUCTION</a:t>
            </a:r>
          </a:p>
          <a:p>
            <a:pPr algn="just">
              <a:buFont typeface="Wingdings" pitchFamily="2" charset="2"/>
              <a:buChar char="q"/>
            </a:pPr>
            <a:r>
              <a:rPr lang="en-GB" sz="4000" b="1" dirty="0"/>
              <a:t>LITERATURE REVIEW</a:t>
            </a:r>
          </a:p>
          <a:p>
            <a:pPr algn="just">
              <a:buFont typeface="Wingdings" pitchFamily="2" charset="2"/>
              <a:buChar char="q"/>
            </a:pPr>
            <a:r>
              <a:rPr lang="en-GB" sz="4000" b="1" dirty="0"/>
              <a:t>METHODOLOGY</a:t>
            </a:r>
          </a:p>
          <a:p>
            <a:pPr algn="just">
              <a:buFont typeface="Wingdings" pitchFamily="2" charset="2"/>
              <a:buChar char="q"/>
            </a:pPr>
            <a:r>
              <a:rPr lang="en-GB" sz="4000" b="1" dirty="0"/>
              <a:t>RESULTS AND DISCUSSION OF FINDINGS</a:t>
            </a:r>
          </a:p>
          <a:p>
            <a:pPr algn="just">
              <a:buFont typeface="Wingdings" pitchFamily="2" charset="2"/>
              <a:buChar char="q"/>
            </a:pPr>
            <a:r>
              <a:rPr lang="en-GB" sz="4000" b="1" dirty="0"/>
              <a:t> CONCLUSION AND RECOMMENDATION</a:t>
            </a:r>
          </a:p>
          <a:p>
            <a:pPr marL="0" indent="0" algn="just">
              <a:buNone/>
            </a:pPr>
            <a:endParaRPr lang="en-GB" sz="4000" b="1" dirty="0"/>
          </a:p>
          <a:p>
            <a:pPr marL="0" indent="0">
              <a:buNone/>
            </a:pPr>
            <a:endParaRPr lang="en-GB" sz="4000" dirty="0"/>
          </a:p>
        </p:txBody>
      </p:sp>
    </p:spTree>
    <p:extLst>
      <p:ext uri="{BB962C8B-B14F-4D97-AF65-F5344CB8AC3E}">
        <p14:creationId xmlns:p14="http://schemas.microsoft.com/office/powerpoint/2010/main" val="17394259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3448</TotalTime>
  <Words>1054</Words>
  <Application>Microsoft Office PowerPoint</Application>
  <PresentationFormat>On-screen Show (4:3)</PresentationFormat>
  <Paragraphs>164</Paragraphs>
  <Slides>18</Slides>
  <Notes>18</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18</vt:i4>
      </vt:variant>
    </vt:vector>
  </HeadingPairs>
  <TitlesOfParts>
    <vt:vector size="28" baseType="lpstr">
      <vt:lpstr>Algerian</vt:lpstr>
      <vt:lpstr>Calibri</vt:lpstr>
      <vt:lpstr>Century Schoolbook</vt:lpstr>
      <vt:lpstr>Kristen ITC</vt:lpstr>
      <vt:lpstr>Matura MT Script Capitals</vt:lpstr>
      <vt:lpstr>Times</vt:lpstr>
      <vt:lpstr>Verdana</vt:lpstr>
      <vt:lpstr>Wingdings</vt:lpstr>
      <vt:lpstr>Wingdings 2</vt:lpstr>
      <vt:lpstr>Oriel</vt:lpstr>
      <vt:lpstr>PROPOSAL  WRITING, RESEARCH WRITING AND PAPER PRESENTATION</vt:lpstr>
      <vt:lpstr>     Outline</vt:lpstr>
      <vt:lpstr>Proposal Writing</vt:lpstr>
      <vt:lpstr>Proposal Writing Cont.</vt:lpstr>
      <vt:lpstr>RESEARCH WRITING</vt:lpstr>
      <vt:lpstr>thesis writing</vt:lpstr>
      <vt:lpstr>thesis writing</vt:lpstr>
      <vt:lpstr>STRUCTURE OF A THESIS</vt:lpstr>
      <vt:lpstr>TEXT</vt:lpstr>
      <vt:lpstr>POST-TEXT</vt:lpstr>
      <vt:lpstr>Originality and Significance IN THESIS WRITING</vt:lpstr>
      <vt:lpstr>Originality and Significance IN THESIS WRITING</vt:lpstr>
      <vt:lpstr>PAPER PRESENTATION</vt:lpstr>
      <vt:lpstr>What the examiners are looking for</vt:lpstr>
      <vt:lpstr>CONCLUSION</vt:lpstr>
      <vt:lpstr>PowerPoint Presentation</vt:lpstr>
      <vt:lpstr>PowerPoint Presentation</vt:lpstr>
      <vt:lpstr>PowerPoint Presentation</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Unknown</dc:creator>
  <cp:lastModifiedBy>IvorySoft</cp:lastModifiedBy>
  <cp:revision>207</cp:revision>
  <cp:lastPrinted>2020-11-10T08:06:31Z</cp:lastPrinted>
  <dcterms:created xsi:type="dcterms:W3CDTF">2020-11-07T11:13:25Z</dcterms:created>
  <dcterms:modified xsi:type="dcterms:W3CDTF">2020-12-30T15:25:28Z</dcterms:modified>
</cp:coreProperties>
</file>